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9" r:id="rId1"/>
  </p:sldMasterIdLst>
  <p:notesMasterIdLst>
    <p:notesMasterId r:id="rId30"/>
  </p:notesMasterIdLst>
  <p:sldIdLst>
    <p:sldId id="256" r:id="rId2"/>
    <p:sldId id="257" r:id="rId3"/>
    <p:sldId id="260" r:id="rId4"/>
    <p:sldId id="268" r:id="rId5"/>
    <p:sldId id="261" r:id="rId6"/>
    <p:sldId id="269" r:id="rId7"/>
    <p:sldId id="262" r:id="rId8"/>
    <p:sldId id="263" r:id="rId9"/>
    <p:sldId id="264" r:id="rId10"/>
    <p:sldId id="285"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6" r:id="rId24"/>
    <p:sldId id="282" r:id="rId25"/>
    <p:sldId id="283" r:id="rId26"/>
    <p:sldId id="284" r:id="rId27"/>
    <p:sldId id="266" r:id="rId28"/>
    <p:sldId id="267"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135" d="100"/>
          <a:sy n="135" d="100"/>
        </p:scale>
        <p:origin x="-1656"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5120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07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12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0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120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72B024A2-16D0-4A90-B17D-A55FAB25357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C9F7427B-B51C-4FDB-AB96-F8D21DC18A63}" type="slidenum">
              <a:rPr lang="en-US" smtClean="0"/>
              <a:pPr/>
              <a:t>1</a:t>
            </a:fld>
            <a:endParaRPr lang="en-US" smtClean="0"/>
          </a:p>
        </p:txBody>
      </p:sp>
      <p:sp>
        <p:nvSpPr>
          <p:cNvPr id="31747" name="Rectangle 2"/>
          <p:cNvSpPr>
            <a:spLocks noRo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8194B8AC-FEF3-410D-876D-D3A448BCA9EF}" type="slidenum">
              <a:rPr lang="en-US" smtClean="0"/>
              <a:pPr/>
              <a:t>10</a:t>
            </a:fld>
            <a:endParaRPr lang="en-US" smtClean="0"/>
          </a:p>
        </p:txBody>
      </p:sp>
      <p:sp>
        <p:nvSpPr>
          <p:cNvPr id="40963" name="Rectangle 2"/>
          <p:cNvSpPr>
            <a:spLocks noRo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endParaRPr lang="en-US" smtClean="0"/>
          </a:p>
        </p:txBody>
      </p:sp>
      <p:sp>
        <p:nvSpPr>
          <p:cNvPr id="41988" name="Slide Number Placeholder 3"/>
          <p:cNvSpPr>
            <a:spLocks noGrp="1"/>
          </p:cNvSpPr>
          <p:nvPr>
            <p:ph type="sldNum" sz="quarter" idx="5"/>
          </p:nvPr>
        </p:nvSpPr>
        <p:spPr>
          <a:noFill/>
        </p:spPr>
        <p:txBody>
          <a:bodyPr/>
          <a:lstStyle/>
          <a:p>
            <a:fld id="{07F61BC8-767B-40C9-A3A2-07C1AC3B99E1}"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endParaRPr lang="en-US" smtClean="0"/>
          </a:p>
        </p:txBody>
      </p:sp>
      <p:sp>
        <p:nvSpPr>
          <p:cNvPr id="43012" name="Slide Number Placeholder 3"/>
          <p:cNvSpPr>
            <a:spLocks noGrp="1"/>
          </p:cNvSpPr>
          <p:nvPr>
            <p:ph type="sldNum" sz="quarter" idx="5"/>
          </p:nvPr>
        </p:nvSpPr>
        <p:spPr>
          <a:noFill/>
        </p:spPr>
        <p:txBody>
          <a:bodyPr/>
          <a:lstStyle/>
          <a:p>
            <a:fld id="{A99B25DE-96E0-4AA1-9058-106863E78E56}"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endParaRPr lang="en-US" smtClean="0"/>
          </a:p>
        </p:txBody>
      </p:sp>
      <p:sp>
        <p:nvSpPr>
          <p:cNvPr id="44036" name="Slide Number Placeholder 3"/>
          <p:cNvSpPr>
            <a:spLocks noGrp="1"/>
          </p:cNvSpPr>
          <p:nvPr>
            <p:ph type="sldNum" sz="quarter" idx="5"/>
          </p:nvPr>
        </p:nvSpPr>
        <p:spPr>
          <a:noFill/>
        </p:spPr>
        <p:txBody>
          <a:bodyPr/>
          <a:lstStyle/>
          <a:p>
            <a:fld id="{C79A7863-2978-4FF8-B4A8-90188D1704D5}" type="slidenum">
              <a:rPr lang="en-US" smtClean="0"/>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endParaRPr lang="en-US" smtClean="0"/>
          </a:p>
        </p:txBody>
      </p:sp>
      <p:sp>
        <p:nvSpPr>
          <p:cNvPr id="45060" name="Slide Number Placeholder 3"/>
          <p:cNvSpPr>
            <a:spLocks noGrp="1"/>
          </p:cNvSpPr>
          <p:nvPr>
            <p:ph type="sldNum" sz="quarter" idx="5"/>
          </p:nvPr>
        </p:nvSpPr>
        <p:spPr>
          <a:noFill/>
        </p:spPr>
        <p:txBody>
          <a:bodyPr/>
          <a:lstStyle/>
          <a:p>
            <a:fld id="{EC480D4A-62F9-4C84-A4EB-6118F1C664AF}" type="slidenum">
              <a:rPr lang="en-US" smtClean="0"/>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p:spPr>
        <p:txBody>
          <a:bodyPr/>
          <a:lstStyle/>
          <a:p>
            <a:endParaRPr lang="en-US" smtClean="0"/>
          </a:p>
        </p:txBody>
      </p:sp>
      <p:sp>
        <p:nvSpPr>
          <p:cNvPr id="46084" name="Slide Number Placeholder 3"/>
          <p:cNvSpPr>
            <a:spLocks noGrp="1"/>
          </p:cNvSpPr>
          <p:nvPr>
            <p:ph type="sldNum" sz="quarter" idx="5"/>
          </p:nvPr>
        </p:nvSpPr>
        <p:spPr>
          <a:noFill/>
        </p:spPr>
        <p:txBody>
          <a:bodyPr/>
          <a:lstStyle/>
          <a:p>
            <a:fld id="{72F515D2-3C19-4C1D-92F9-7C4B301EA0D2}" type="slidenum">
              <a:rPr lang="en-US" smtClean="0"/>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p:spPr>
        <p:txBody>
          <a:bodyPr/>
          <a:lstStyle/>
          <a:p>
            <a:endParaRPr lang="en-US" smtClean="0"/>
          </a:p>
        </p:txBody>
      </p:sp>
      <p:sp>
        <p:nvSpPr>
          <p:cNvPr id="47108" name="Slide Number Placeholder 3"/>
          <p:cNvSpPr>
            <a:spLocks noGrp="1"/>
          </p:cNvSpPr>
          <p:nvPr>
            <p:ph type="sldNum" sz="quarter" idx="5"/>
          </p:nvPr>
        </p:nvSpPr>
        <p:spPr>
          <a:noFill/>
        </p:spPr>
        <p:txBody>
          <a:bodyPr/>
          <a:lstStyle/>
          <a:p>
            <a:fld id="{6794598B-96C6-4E53-9423-935396C5C562}" type="slidenum">
              <a:rPr lang="en-US" smtClean="0"/>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endParaRPr lang="en-US" smtClean="0"/>
          </a:p>
        </p:txBody>
      </p:sp>
      <p:sp>
        <p:nvSpPr>
          <p:cNvPr id="48132" name="Slide Number Placeholder 3"/>
          <p:cNvSpPr>
            <a:spLocks noGrp="1"/>
          </p:cNvSpPr>
          <p:nvPr>
            <p:ph type="sldNum" sz="quarter" idx="5"/>
          </p:nvPr>
        </p:nvSpPr>
        <p:spPr>
          <a:noFill/>
        </p:spPr>
        <p:txBody>
          <a:bodyPr/>
          <a:lstStyle/>
          <a:p>
            <a:fld id="{7F3983BB-D28F-4FCC-B95C-BA281FAD399C}" type="slidenum">
              <a:rPr lang="en-US" smtClean="0"/>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endParaRPr lang="en-US" smtClean="0"/>
          </a:p>
        </p:txBody>
      </p:sp>
      <p:sp>
        <p:nvSpPr>
          <p:cNvPr id="49156" name="Slide Number Placeholder 3"/>
          <p:cNvSpPr>
            <a:spLocks noGrp="1"/>
          </p:cNvSpPr>
          <p:nvPr>
            <p:ph type="sldNum" sz="quarter" idx="5"/>
          </p:nvPr>
        </p:nvSpPr>
        <p:spPr>
          <a:noFill/>
        </p:spPr>
        <p:txBody>
          <a:bodyPr/>
          <a:lstStyle/>
          <a:p>
            <a:fld id="{E87AC9A1-FE34-4FAC-A4DB-7FE403C7F054}" type="slidenum">
              <a:rPr lang="en-US" smtClean="0"/>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endParaRPr lang="en-US" smtClean="0"/>
          </a:p>
        </p:txBody>
      </p:sp>
      <p:sp>
        <p:nvSpPr>
          <p:cNvPr id="50180" name="Slide Number Placeholder 3"/>
          <p:cNvSpPr>
            <a:spLocks noGrp="1"/>
          </p:cNvSpPr>
          <p:nvPr>
            <p:ph type="sldNum" sz="quarter" idx="5"/>
          </p:nvPr>
        </p:nvSpPr>
        <p:spPr>
          <a:noFill/>
        </p:spPr>
        <p:txBody>
          <a:bodyPr/>
          <a:lstStyle/>
          <a:p>
            <a:fld id="{1D9CFE67-2C10-409B-A875-5207B42BE125}" type="slidenum">
              <a:rPr lang="en-US" smtClean="0"/>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7449E205-EA22-4927-82D9-9FCBB1010D2E}" type="slidenum">
              <a:rPr lang="en-US" smtClean="0"/>
              <a:pPr/>
              <a:t>2</a:t>
            </a:fld>
            <a:endParaRPr lang="en-US" smtClean="0"/>
          </a:p>
        </p:txBody>
      </p:sp>
      <p:sp>
        <p:nvSpPr>
          <p:cNvPr id="32771" name="Rectangle 2"/>
          <p:cNvSpPr>
            <a:spLocks noRo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US" smtClean="0"/>
          </a:p>
        </p:txBody>
      </p:sp>
      <p:sp>
        <p:nvSpPr>
          <p:cNvPr id="51204" name="Slide Number Placeholder 3"/>
          <p:cNvSpPr>
            <a:spLocks noGrp="1"/>
          </p:cNvSpPr>
          <p:nvPr>
            <p:ph type="sldNum" sz="quarter" idx="5"/>
          </p:nvPr>
        </p:nvSpPr>
        <p:spPr>
          <a:noFill/>
        </p:spPr>
        <p:txBody>
          <a:bodyPr/>
          <a:lstStyle/>
          <a:p>
            <a:fld id="{2B12C111-1756-4AED-8EE3-B9A902CB5653}" type="slidenum">
              <a:rPr lang="en-US" smtClean="0"/>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endParaRPr lang="en-US" smtClean="0"/>
          </a:p>
        </p:txBody>
      </p:sp>
      <p:sp>
        <p:nvSpPr>
          <p:cNvPr id="52228" name="Slide Number Placeholder 3"/>
          <p:cNvSpPr>
            <a:spLocks noGrp="1"/>
          </p:cNvSpPr>
          <p:nvPr>
            <p:ph type="sldNum" sz="quarter" idx="5"/>
          </p:nvPr>
        </p:nvSpPr>
        <p:spPr>
          <a:noFill/>
        </p:spPr>
        <p:txBody>
          <a:bodyPr/>
          <a:lstStyle/>
          <a:p>
            <a:fld id="{576AC7A9-367D-4494-A6BD-D662E131EDC7}" type="slidenum">
              <a:rPr lang="en-US" smtClean="0"/>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endParaRPr lang="en-US" smtClean="0"/>
          </a:p>
        </p:txBody>
      </p:sp>
      <p:sp>
        <p:nvSpPr>
          <p:cNvPr id="53252" name="Slide Number Placeholder 3"/>
          <p:cNvSpPr>
            <a:spLocks noGrp="1"/>
          </p:cNvSpPr>
          <p:nvPr>
            <p:ph type="sldNum" sz="quarter" idx="5"/>
          </p:nvPr>
        </p:nvSpPr>
        <p:spPr>
          <a:noFill/>
        </p:spPr>
        <p:txBody>
          <a:bodyPr/>
          <a:lstStyle/>
          <a:p>
            <a:fld id="{2AFD4D9B-06F5-48D3-AC9B-69CCF8D29871}" type="slidenum">
              <a:rPr lang="en-US" smtClean="0"/>
              <a:pPr/>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endParaRPr lang="en-US" smtClean="0"/>
          </a:p>
        </p:txBody>
      </p:sp>
      <p:sp>
        <p:nvSpPr>
          <p:cNvPr id="54276" name="Slide Number Placeholder 3"/>
          <p:cNvSpPr>
            <a:spLocks noGrp="1"/>
          </p:cNvSpPr>
          <p:nvPr>
            <p:ph type="sldNum" sz="quarter" idx="5"/>
          </p:nvPr>
        </p:nvSpPr>
        <p:spPr>
          <a:noFill/>
        </p:spPr>
        <p:txBody>
          <a:bodyPr/>
          <a:lstStyle/>
          <a:p>
            <a:fld id="{942ED655-252B-4FC7-AAD9-A7F6099E9787}" type="slidenum">
              <a:rPr lang="en-US" smtClean="0"/>
              <a:pPr/>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US" smtClean="0"/>
          </a:p>
        </p:txBody>
      </p:sp>
      <p:sp>
        <p:nvSpPr>
          <p:cNvPr id="55300" name="Slide Number Placeholder 3"/>
          <p:cNvSpPr>
            <a:spLocks noGrp="1"/>
          </p:cNvSpPr>
          <p:nvPr>
            <p:ph type="sldNum" sz="quarter" idx="5"/>
          </p:nvPr>
        </p:nvSpPr>
        <p:spPr>
          <a:noFill/>
        </p:spPr>
        <p:txBody>
          <a:bodyPr/>
          <a:lstStyle/>
          <a:p>
            <a:fld id="{18442FE4-AE00-4772-B9A5-8CB61F1E3BD3}" type="slidenum">
              <a:rPr lang="en-US" smtClean="0"/>
              <a:pPr/>
              <a:t>24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p:spPr>
        <p:txBody>
          <a:bodyPr/>
          <a:lstStyle/>
          <a:p>
            <a:endParaRPr lang="en-US" smtClean="0"/>
          </a:p>
        </p:txBody>
      </p:sp>
      <p:sp>
        <p:nvSpPr>
          <p:cNvPr id="56324" name="Slide Number Placeholder 3"/>
          <p:cNvSpPr>
            <a:spLocks noGrp="1"/>
          </p:cNvSpPr>
          <p:nvPr>
            <p:ph type="sldNum" sz="quarter" idx="5"/>
          </p:nvPr>
        </p:nvSpPr>
        <p:spPr>
          <a:noFill/>
        </p:spPr>
        <p:txBody>
          <a:bodyPr/>
          <a:lstStyle/>
          <a:p>
            <a:fld id="{89308029-5507-4AC4-95B1-82D3384C2CCE}" type="slidenum">
              <a:rPr lang="en-US" smtClean="0"/>
              <a:pPr/>
              <a:t>25</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endParaRPr lang="en-US" smtClean="0"/>
          </a:p>
        </p:txBody>
      </p:sp>
      <p:sp>
        <p:nvSpPr>
          <p:cNvPr id="57348" name="Slide Number Placeholder 3"/>
          <p:cNvSpPr>
            <a:spLocks noGrp="1"/>
          </p:cNvSpPr>
          <p:nvPr>
            <p:ph type="sldNum" sz="quarter" idx="5"/>
          </p:nvPr>
        </p:nvSpPr>
        <p:spPr>
          <a:noFill/>
        </p:spPr>
        <p:txBody>
          <a:bodyPr/>
          <a:lstStyle/>
          <a:p>
            <a:fld id="{CB90168A-D6D7-4420-A7B5-FB173F328430}" type="slidenum">
              <a:rPr lang="en-US" smtClean="0"/>
              <a:pPr/>
              <a:t>26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805CF0FA-12F3-4497-921B-FB2665FBDAD7}" type="slidenum">
              <a:rPr lang="en-US" smtClean="0"/>
              <a:pPr/>
              <a:t>27</a:t>
            </a:fld>
            <a:endParaRPr lang="en-US" smtClean="0"/>
          </a:p>
        </p:txBody>
      </p:sp>
      <p:sp>
        <p:nvSpPr>
          <p:cNvPr id="58371" name="Rectangle 2"/>
          <p:cNvSpPr>
            <a:spLocks noRo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D5E3D8EF-05BD-4A7D-9A69-EE4A758FFAAE}" type="slidenum">
              <a:rPr lang="en-US" smtClean="0"/>
              <a:pPr/>
              <a:t>28</a:t>
            </a:fld>
            <a:endParaRPr lang="en-US" smtClean="0"/>
          </a:p>
        </p:txBody>
      </p:sp>
      <p:sp>
        <p:nvSpPr>
          <p:cNvPr id="59395" name="Rectangle 2"/>
          <p:cNvSpPr>
            <a:spLocks noRo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A665559C-CC09-471C-8F9A-9D7637C6F278}" type="slidenum">
              <a:rPr lang="en-US" smtClean="0"/>
              <a:pPr/>
              <a:t>3</a:t>
            </a:fld>
            <a:endParaRPr lang="en-US" smtClean="0"/>
          </a:p>
        </p:txBody>
      </p:sp>
      <p:sp>
        <p:nvSpPr>
          <p:cNvPr id="33795" name="Rectangle 2"/>
          <p:cNvSpPr>
            <a:spLocks noRo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ACDC9A96-B737-4075-A671-2B830ADBC3BB}" type="slidenum">
              <a:rPr lang="en-US" smtClean="0"/>
              <a:pPr/>
              <a:t>4</a:t>
            </a:fld>
            <a:endParaRPr lang="en-US" smtClean="0"/>
          </a:p>
        </p:txBody>
      </p:sp>
      <p:sp>
        <p:nvSpPr>
          <p:cNvPr id="34819" name="Rectangle 2"/>
          <p:cNvSpPr>
            <a:spLocks noRo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A9A3EFC3-ED68-46C7-BB21-17EDC26653DB}" type="slidenum">
              <a:rPr lang="en-US" smtClean="0"/>
              <a:pPr/>
              <a:t>5</a:t>
            </a:fld>
            <a:endParaRPr lang="en-US" smtClean="0"/>
          </a:p>
        </p:txBody>
      </p:sp>
      <p:sp>
        <p:nvSpPr>
          <p:cNvPr id="35843" name="Rectangle 2"/>
          <p:cNvSpPr>
            <a:spLocks noRo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BFB997FC-EBF3-4B55-9862-A198CD9B7E84}" type="slidenum">
              <a:rPr lang="en-US" smtClean="0"/>
              <a:pPr/>
              <a:t>6</a:t>
            </a:fld>
            <a:endParaRPr lang="en-US" smtClean="0"/>
          </a:p>
        </p:txBody>
      </p:sp>
      <p:sp>
        <p:nvSpPr>
          <p:cNvPr id="36867" name="Rectangle 2"/>
          <p:cNvSpPr>
            <a:spLocks noRo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E466EFF1-0892-459E-8C9D-0EF8AA47FAEE}" type="slidenum">
              <a:rPr lang="en-US" smtClean="0"/>
              <a:pPr/>
              <a:t>7</a:t>
            </a:fld>
            <a:endParaRPr lang="en-US" smtClean="0"/>
          </a:p>
        </p:txBody>
      </p:sp>
      <p:sp>
        <p:nvSpPr>
          <p:cNvPr id="37891" name="Rectangle 2"/>
          <p:cNvSpPr>
            <a:spLocks noRo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D6C44BEC-08B5-4F38-86EE-B8AD57228CD0}" type="slidenum">
              <a:rPr lang="en-US" smtClean="0"/>
              <a:pPr/>
              <a:t>8</a:t>
            </a:fld>
            <a:endParaRPr lang="en-US" smtClean="0"/>
          </a:p>
        </p:txBody>
      </p:sp>
      <p:sp>
        <p:nvSpPr>
          <p:cNvPr id="38915" name="Rectangle 2"/>
          <p:cNvSpPr>
            <a:spLocks noRo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1D918C18-981D-4D30-836A-F22B3179D005}" type="slidenum">
              <a:rPr lang="en-US" smtClean="0"/>
              <a:pPr/>
              <a:t>9</a:t>
            </a:fld>
            <a:endParaRPr lang="en-US" smtClean="0"/>
          </a:p>
        </p:txBody>
      </p:sp>
      <p:sp>
        <p:nvSpPr>
          <p:cNvPr id="39939" name="Rectangle 2"/>
          <p:cNvSpPr>
            <a:spLocks noRo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F47BAA2-7C0B-437D-B096-B60B61EA8D1F}" type="slidenum">
              <a:rPr lang="en-US"/>
              <a:pPr>
                <a:defRPr/>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BE4333C-807C-43D8-B602-6C782EFF0B0E}" type="slidenum">
              <a:rPr lang="en-US"/>
              <a:pPr>
                <a:defRPr/>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4A068FB-4ED7-4B2F-B6F4-843B4FEF5D3A}" type="slidenum">
              <a:rPr lang="en-US"/>
              <a:pPr>
                <a:defRPr/>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A245773-5E79-4C5E-B574-E5346D992667}" type="slidenum">
              <a:rPr lang="en-US"/>
              <a:pPr>
                <a:defRPr/>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F2DDAE9-0895-415A-BCBD-CC46E1DFD953}" type="slidenum">
              <a:rPr lang="en-US"/>
              <a:pPr>
                <a:defRPr/>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ACCB418-4895-464B-BB05-ACC05BB7414A}" type="slidenum">
              <a:rPr lang="en-US"/>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AE9CB0F2-473C-41EC-9D5F-12DBB4384703}" type="slidenum">
              <a:rPr lang="en-US"/>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DBC8DE6-948A-4C2B-A3A2-6A512EA121B0}" type="slidenum">
              <a:rPr lang="en-US"/>
              <a:pPr>
                <a:defRPr/>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278F9C1-3CA6-439E-8028-73E9B8CE6973}" type="slidenum">
              <a:rPr lang="en-US"/>
              <a:pPr>
                <a:defRPr/>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09E4301-41FE-420A-874A-48FADCA3AC47}" type="slidenum">
              <a:rPr lang="en-US"/>
              <a:pPr>
                <a:defRPr/>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522FB5F-F511-4F1A-B627-DE33C68DE813}" type="slidenum">
              <a:rPr lang="en-US"/>
              <a:pPr>
                <a:defRPr/>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018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5018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5018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97BBCCF7-DD23-4F1A-8ADB-84F7C84EDF2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381000"/>
            <a:ext cx="7772400" cy="762000"/>
          </a:xfrm>
        </p:spPr>
        <p:txBody>
          <a:bodyPr/>
          <a:lstStyle/>
          <a:p>
            <a:pPr eaLnBrk="1" hangingPunct="1"/>
            <a:r>
              <a:rPr lang="en-US" sz="3600" b="1" smtClean="0"/>
              <a:t>The Rules for the Dollar Auction</a:t>
            </a:r>
          </a:p>
        </p:txBody>
      </p:sp>
      <p:sp>
        <p:nvSpPr>
          <p:cNvPr id="2051" name="Rectangle 3"/>
          <p:cNvSpPr>
            <a:spLocks noGrp="1" noChangeArrowheads="1"/>
          </p:cNvSpPr>
          <p:nvPr>
            <p:ph type="subTitle" idx="1"/>
          </p:nvPr>
        </p:nvSpPr>
        <p:spPr>
          <a:xfrm>
            <a:off x="457200" y="1295400"/>
            <a:ext cx="8229600" cy="5105400"/>
          </a:xfrm>
        </p:spPr>
        <p:txBody>
          <a:bodyPr/>
          <a:lstStyle/>
          <a:p>
            <a:pPr marL="609600" indent="-609600" algn="l" eaLnBrk="1" hangingPunct="1">
              <a:lnSpc>
                <a:spcPct val="80000"/>
              </a:lnSpc>
              <a:buFont typeface="Wingdings" pitchFamily="2" charset="2"/>
              <a:buAutoNum type="arabicPeriod"/>
            </a:pPr>
            <a:r>
              <a:rPr lang="en-US" sz="2100" smtClean="0"/>
              <a:t>Bidding starts at $1 and proceeds in dollar increments.  And, yes, this is for real money.</a:t>
            </a:r>
          </a:p>
          <a:p>
            <a:pPr marL="609600" indent="-609600" algn="l" eaLnBrk="1" hangingPunct="1">
              <a:lnSpc>
                <a:spcPct val="80000"/>
              </a:lnSpc>
              <a:buFont typeface="Wingdings" pitchFamily="2" charset="2"/>
              <a:buAutoNum type="arabicPeriod"/>
            </a:pPr>
            <a:endParaRPr lang="en-US" sz="2100" smtClean="0"/>
          </a:p>
          <a:p>
            <a:pPr marL="609600" indent="-609600" algn="l" eaLnBrk="1" hangingPunct="1">
              <a:lnSpc>
                <a:spcPct val="80000"/>
              </a:lnSpc>
              <a:buFont typeface="Wingdings" pitchFamily="2" charset="2"/>
              <a:buAutoNum type="arabicPeriod"/>
            </a:pPr>
            <a:r>
              <a:rPr lang="en-US" sz="2100" smtClean="0"/>
              <a:t>No jump bidding. </a:t>
            </a:r>
          </a:p>
          <a:p>
            <a:pPr marL="609600" indent="-609600" algn="l" eaLnBrk="1" hangingPunct="1">
              <a:lnSpc>
                <a:spcPct val="80000"/>
              </a:lnSpc>
              <a:buFont typeface="Wingdings" pitchFamily="2" charset="2"/>
              <a:buAutoNum type="arabicPeriod"/>
            </a:pPr>
            <a:endParaRPr lang="en-US" sz="2100" smtClean="0"/>
          </a:p>
          <a:p>
            <a:pPr marL="609600" indent="-609600" algn="l" eaLnBrk="1" hangingPunct="1">
              <a:lnSpc>
                <a:spcPct val="80000"/>
              </a:lnSpc>
              <a:buFont typeface="Wingdings" pitchFamily="2" charset="2"/>
              <a:buAutoNum type="arabicPeriod"/>
            </a:pPr>
            <a:r>
              <a:rPr lang="en-US" sz="2100" smtClean="0"/>
              <a:t>The auctioneer will give all bidders fair warning before the auction ends. </a:t>
            </a:r>
          </a:p>
          <a:p>
            <a:pPr marL="609600" indent="-609600" algn="l" eaLnBrk="1" hangingPunct="1">
              <a:lnSpc>
                <a:spcPct val="80000"/>
              </a:lnSpc>
              <a:buFont typeface="Wingdings" pitchFamily="2" charset="2"/>
              <a:buAutoNum type="arabicPeriod"/>
            </a:pPr>
            <a:endParaRPr lang="en-US" sz="2100" smtClean="0"/>
          </a:p>
          <a:p>
            <a:pPr marL="609600" indent="-609600" algn="l" eaLnBrk="1" hangingPunct="1">
              <a:lnSpc>
                <a:spcPct val="80000"/>
              </a:lnSpc>
              <a:buFont typeface="Wingdings" pitchFamily="2" charset="2"/>
              <a:buAutoNum type="arabicPeriod"/>
            </a:pPr>
            <a:r>
              <a:rPr lang="en-US" sz="2100" smtClean="0"/>
              <a:t>Cartels and collusion among bidders are strictly prohibited.  This means no communication, verbal or nonverbal, is allowed. </a:t>
            </a:r>
          </a:p>
          <a:p>
            <a:pPr marL="609600" indent="-609600" algn="l" eaLnBrk="1" hangingPunct="1">
              <a:lnSpc>
                <a:spcPct val="80000"/>
              </a:lnSpc>
              <a:buFont typeface="Wingdings" pitchFamily="2" charset="2"/>
              <a:buAutoNum type="arabicPeriod"/>
            </a:pPr>
            <a:endParaRPr lang="en-US" sz="2100" smtClean="0"/>
          </a:p>
          <a:p>
            <a:pPr marL="609600" indent="-609600" algn="l" eaLnBrk="1" hangingPunct="1">
              <a:lnSpc>
                <a:spcPct val="80000"/>
              </a:lnSpc>
              <a:buFont typeface="Wingdings" pitchFamily="2" charset="2"/>
              <a:buAutoNum type="arabicPeriod"/>
            </a:pPr>
            <a:r>
              <a:rPr lang="en-US" sz="2100" smtClean="0"/>
              <a:t>The highest bidder pays the auctioneer what they bid and receives $20. </a:t>
            </a:r>
          </a:p>
          <a:p>
            <a:pPr marL="609600" indent="-609600" algn="l" eaLnBrk="1" hangingPunct="1">
              <a:lnSpc>
                <a:spcPct val="80000"/>
              </a:lnSpc>
              <a:buFont typeface="Wingdings" pitchFamily="2" charset="2"/>
              <a:buAutoNum type="arabicPeriod"/>
            </a:pPr>
            <a:endParaRPr lang="en-US" sz="2100" smtClean="0"/>
          </a:p>
          <a:p>
            <a:pPr marL="609600" indent="-609600" algn="l" eaLnBrk="1" hangingPunct="1">
              <a:lnSpc>
                <a:spcPct val="80000"/>
              </a:lnSpc>
              <a:buFont typeface="Wingdings" pitchFamily="2" charset="2"/>
              <a:buAutoNum type="arabicPeriod"/>
            </a:pPr>
            <a:r>
              <a:rPr lang="en-US" sz="2100" smtClean="0"/>
              <a:t>The second highest bidder pays the auctioneer what they bid.</a:t>
            </a:r>
            <a:r>
              <a:rPr lang="en-US" sz="1600" smtClean="0"/>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051">
                                            <p:txEl>
                                              <p:pRg st="0" end="0"/>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051">
                                            <p:txEl>
                                              <p:pRg st="2" end="2"/>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2051">
                                            <p:txEl>
                                              <p:pRg st="4" end="4"/>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2051">
                                            <p:txEl>
                                              <p:pRg st="6" end="6"/>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2051">
                                            <p:txEl>
                                              <p:pRg st="8" end="8"/>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2051">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subTitle" idx="1"/>
          </p:nvPr>
        </p:nvSpPr>
        <p:spPr>
          <a:xfrm>
            <a:off x="304800" y="381000"/>
            <a:ext cx="8077200" cy="5715000"/>
          </a:xfrm>
        </p:spPr>
        <p:txBody>
          <a:bodyPr/>
          <a:lstStyle/>
          <a:p>
            <a:pPr marL="609600" indent="-609600" algn="l" eaLnBrk="1" hangingPunct="1"/>
            <a:r>
              <a:rPr lang="en-US" smtClean="0"/>
              <a:t>The moral of these stories</a:t>
            </a:r>
            <a:r>
              <a:rPr lang="en-US" sz="2400" smtClean="0"/>
              <a:t> </a:t>
            </a:r>
          </a:p>
          <a:p>
            <a:pPr marL="609600" indent="-609600" algn="l" eaLnBrk="1" hangingPunct="1"/>
            <a:r>
              <a:rPr lang="en-US" sz="2400" smtClean="0"/>
              <a:t>	</a:t>
            </a:r>
            <a:r>
              <a:rPr lang="en-US" sz="2800" smtClean="0"/>
              <a:t>– one difficult to implement in the $20 auction: </a:t>
            </a:r>
          </a:p>
          <a:p>
            <a:pPr marL="609600" indent="-609600" algn="l" eaLnBrk="1" hangingPunct="1"/>
            <a:endParaRPr lang="en-US" sz="1800" smtClean="0"/>
          </a:p>
          <a:p>
            <a:pPr marL="609600" indent="-609600" algn="l" eaLnBrk="1" hangingPunct="1">
              <a:buFontTx/>
              <a:buChar char="•"/>
            </a:pPr>
            <a:r>
              <a:rPr lang="en-US" sz="2800" smtClean="0"/>
              <a:t>Don’t do nothing and pray</a:t>
            </a:r>
          </a:p>
          <a:p>
            <a:pPr marL="609600" indent="-609600" algn="l" eaLnBrk="1" hangingPunct="1"/>
            <a:endParaRPr lang="en-US" sz="1400" smtClean="0"/>
          </a:p>
          <a:p>
            <a:pPr marL="609600" indent="-609600" algn="l" eaLnBrk="1" hangingPunct="1">
              <a:buFontTx/>
              <a:buChar char="•"/>
            </a:pPr>
            <a:r>
              <a:rPr lang="en-US" sz="2800" smtClean="0"/>
              <a:t>Send a legal signal</a:t>
            </a:r>
          </a:p>
          <a:p>
            <a:pPr marL="609600" indent="-609600" algn="l" eaLnBrk="1" hangingPunct="1"/>
            <a:endParaRPr lang="en-US" sz="1200" smtClean="0"/>
          </a:p>
          <a:p>
            <a:pPr marL="609600" indent="-609600" algn="l" eaLnBrk="1" hangingPunct="1">
              <a:buFontTx/>
              <a:buChar char="•"/>
            </a:pPr>
            <a:r>
              <a:rPr lang="en-US" sz="2800" smtClean="0"/>
              <a:t>If they bid, you analyze and bid and push both sides to equal losses.</a:t>
            </a:r>
          </a:p>
          <a:p>
            <a:pPr marL="609600" indent="-609600" algn="l" eaLnBrk="1" hangingPunct="1">
              <a:buFontTx/>
              <a:buChar char="•"/>
            </a:pPr>
            <a:endParaRPr lang="en-US" sz="2800" smtClean="0"/>
          </a:p>
          <a:p>
            <a:pPr marL="609600" indent="-609600" algn="l" eaLnBrk="1" hangingPunct="1"/>
            <a:r>
              <a:rPr lang="en-US" sz="2800" smtClean="0"/>
              <a:t>	The end of this airline story</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36866">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36866">
                                            <p:txEl>
                                              <p:pRg st="1" end="1"/>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6866">
                                            <p:txEl>
                                              <p:pRg st="3" end="3"/>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6866">
                                            <p:txEl>
                                              <p:pRg st="5" end="5"/>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6866">
                                            <p:txEl>
                                              <p:pRg st="7" end="7"/>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686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0" y="0"/>
            <a:ext cx="9144000" cy="6324600"/>
          </a:xfrm>
        </p:spPr>
        <p:txBody>
          <a:bodyPr/>
          <a:lstStyle/>
          <a:p>
            <a:pPr eaLnBrk="1" hangingPunct="1"/>
            <a:r>
              <a:rPr lang="en-US" sz="3600" smtClean="0"/>
              <a:t/>
            </a:r>
            <a:br>
              <a:rPr lang="en-US" sz="3600" smtClean="0"/>
            </a:br>
            <a:r>
              <a:rPr lang="en-US" sz="3600" smtClean="0"/>
              <a:t>What Happens </a:t>
            </a:r>
            <a:br>
              <a:rPr lang="en-US" sz="3600" smtClean="0"/>
            </a:br>
            <a:r>
              <a:rPr lang="en-US" sz="3600" smtClean="0"/>
              <a:t>When People Keep Bidding?</a:t>
            </a:r>
            <a:br>
              <a:rPr lang="en-US" sz="3600" smtClean="0"/>
            </a:br>
            <a:r>
              <a:rPr lang="en-US" sz="3600" smtClean="0"/>
              <a:t/>
            </a:r>
            <a:br>
              <a:rPr lang="en-US" sz="3600" smtClean="0"/>
            </a:br>
            <a:r>
              <a:rPr lang="en-US" sz="3600" b="1" smtClean="0"/>
              <a:t> When Winning Is Everything</a:t>
            </a:r>
            <a:r>
              <a:rPr lang="en-US" sz="3600" smtClean="0"/>
              <a:t/>
            </a:r>
            <a:br>
              <a:rPr lang="en-US" sz="3600" smtClean="0"/>
            </a:br>
            <a:r>
              <a:rPr lang="en-US" sz="1200" smtClean="0"/>
              <a:t> </a:t>
            </a:r>
            <a:r>
              <a:rPr lang="en-US" sz="3600" smtClean="0"/>
              <a:t/>
            </a:r>
            <a:br>
              <a:rPr lang="en-US" sz="3600" smtClean="0"/>
            </a:br>
            <a:r>
              <a:rPr lang="en-US" sz="2400" smtClean="0"/>
              <a:t>by Deepak Malhotra, Gillian Ku, &amp; J. Keith Murnighan </a:t>
            </a:r>
            <a:r>
              <a:rPr lang="en-US" sz="3600" smtClean="0"/>
              <a:t/>
            </a:r>
            <a:br>
              <a:rPr lang="en-US" sz="3600" smtClean="0"/>
            </a:br>
            <a:r>
              <a:rPr lang="en-US" sz="1200" b="1" smtClean="0"/>
              <a:t> </a:t>
            </a:r>
            <a:r>
              <a:rPr lang="en-US" sz="3600" smtClean="0"/>
              <a:t/>
            </a:r>
            <a:br>
              <a:rPr lang="en-US" sz="3600" smtClean="0"/>
            </a:br>
            <a:r>
              <a:rPr lang="en-US" sz="2400" smtClean="0"/>
              <a:t>to appear in </a:t>
            </a:r>
            <a:r>
              <a:rPr lang="en-US" sz="3600" smtClean="0"/>
              <a:t/>
            </a:r>
            <a:br>
              <a:rPr lang="en-US" sz="3600" smtClean="0"/>
            </a:br>
            <a:r>
              <a:rPr lang="en-US" sz="3200" smtClean="0"/>
              <a:t>Harvard Business Review, </a:t>
            </a:r>
            <a:br>
              <a:rPr lang="en-US" sz="3200" smtClean="0"/>
            </a:br>
            <a:r>
              <a:rPr lang="en-US" sz="3200" smtClean="0"/>
              <a:t>May 2008</a:t>
            </a:r>
            <a:r>
              <a:rPr lang="en-US" sz="3600" smtClean="0"/>
              <a:t/>
            </a:r>
            <a:br>
              <a:rPr lang="en-US" sz="3600" smtClean="0"/>
            </a:br>
            <a:r>
              <a:rPr lang="en-US" sz="3600" smtClean="0"/>
              <a:t>  </a:t>
            </a:r>
            <a:br>
              <a:rPr lang="en-US" sz="3600" smtClean="0"/>
            </a:br>
            <a:r>
              <a:rPr lang="en-US" sz="3600" smtClean="0"/>
              <a:t> </a:t>
            </a:r>
            <a:br>
              <a:rPr lang="en-US" sz="3600" smtClean="0"/>
            </a:br>
            <a:endParaRPr lang="en-US" sz="3600" smtClean="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274638"/>
            <a:ext cx="8153400" cy="2620962"/>
          </a:xfrm>
        </p:spPr>
        <p:txBody>
          <a:bodyPr/>
          <a:lstStyle/>
          <a:p>
            <a:pPr eaLnBrk="1" hangingPunct="1"/>
            <a:r>
              <a:rPr lang="en-US" sz="3600" smtClean="0"/>
              <a:t>Have you ever made a decision </a:t>
            </a:r>
            <a:br>
              <a:rPr lang="en-US" sz="3600" smtClean="0"/>
            </a:br>
            <a:r>
              <a:rPr lang="en-US" sz="3600" smtClean="0"/>
              <a:t>in the heat of competitive battle </a:t>
            </a:r>
            <a:br>
              <a:rPr lang="en-US" sz="3600" smtClean="0"/>
            </a:br>
            <a:r>
              <a:rPr lang="en-US" sz="3600" smtClean="0"/>
              <a:t>only to wonder, </a:t>
            </a:r>
            <a:br>
              <a:rPr lang="en-US" sz="3600" smtClean="0"/>
            </a:br>
            <a:r>
              <a:rPr lang="en-US" sz="3600" smtClean="0"/>
              <a:t>when faced with the consequences, “What was I </a:t>
            </a:r>
            <a:r>
              <a:rPr lang="en-US" sz="3600" i="1" smtClean="0"/>
              <a:t>thinking</a:t>
            </a:r>
            <a:r>
              <a:rPr lang="en-US" sz="3600" smtClean="0"/>
              <a:t>?”</a:t>
            </a:r>
          </a:p>
        </p:txBody>
      </p:sp>
      <p:sp>
        <p:nvSpPr>
          <p:cNvPr id="13315" name="Content Placeholder 2"/>
          <p:cNvSpPr>
            <a:spLocks noGrp="1"/>
          </p:cNvSpPr>
          <p:nvPr>
            <p:ph idx="1"/>
          </p:nvPr>
        </p:nvSpPr>
        <p:spPr>
          <a:xfrm>
            <a:off x="457200" y="3581400"/>
            <a:ext cx="8229600" cy="2544763"/>
          </a:xfrm>
        </p:spPr>
        <p:txBody>
          <a:bodyPr/>
          <a:lstStyle/>
          <a:p>
            <a:pPr algn="ctr" eaLnBrk="1" hangingPunct="1">
              <a:buFontTx/>
              <a:buNone/>
            </a:pPr>
            <a:r>
              <a:rPr lang="en-US" sz="4400" b="1" smtClean="0"/>
              <a:t>Competitive Arousal</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0"/>
            <a:ext cx="8229600" cy="1066800"/>
          </a:xfrm>
        </p:spPr>
        <p:txBody>
          <a:bodyPr/>
          <a:lstStyle/>
          <a:p>
            <a:pPr eaLnBrk="1" hangingPunct="1"/>
            <a:r>
              <a:rPr lang="en-US" smtClean="0"/>
              <a:t>Boston Scientific, 2004-6</a:t>
            </a:r>
          </a:p>
        </p:txBody>
      </p:sp>
      <p:sp>
        <p:nvSpPr>
          <p:cNvPr id="14339" name="Content Placeholder 2"/>
          <p:cNvSpPr>
            <a:spLocks noGrp="1"/>
          </p:cNvSpPr>
          <p:nvPr>
            <p:ph idx="1"/>
          </p:nvPr>
        </p:nvSpPr>
        <p:spPr>
          <a:xfrm>
            <a:off x="304800" y="1295400"/>
            <a:ext cx="8534400" cy="4830763"/>
          </a:xfrm>
        </p:spPr>
        <p:txBody>
          <a:bodyPr/>
          <a:lstStyle/>
          <a:p>
            <a:pPr eaLnBrk="1" hangingPunct="1"/>
            <a:r>
              <a:rPr lang="en-US" smtClean="0"/>
              <a:t>J&amp;J offers $25.4 billion for Guidant, Dec ‘04</a:t>
            </a:r>
          </a:p>
          <a:p>
            <a:pPr eaLnBrk="1" hangingPunct="1"/>
            <a:r>
              <a:rPr lang="en-US" smtClean="0"/>
              <a:t>Guidant recalls 56% of its pacemakers </a:t>
            </a:r>
          </a:p>
          <a:p>
            <a:pPr eaLnBrk="1" hangingPunct="1"/>
            <a:r>
              <a:rPr lang="en-US" smtClean="0"/>
              <a:t>J&amp;J reduces its offer to $21.5 billion</a:t>
            </a:r>
          </a:p>
          <a:p>
            <a:pPr eaLnBrk="1" hangingPunct="1"/>
            <a:r>
              <a:rPr lang="en-US" smtClean="0"/>
              <a:t>Boston Scientific offers $24.7 billion</a:t>
            </a:r>
          </a:p>
          <a:p>
            <a:pPr eaLnBrk="1" hangingPunct="1"/>
            <a:r>
              <a:rPr lang="en-US" smtClean="0"/>
              <a:t>A bidding war, even as Guidant continues to encounter problems with its products  </a:t>
            </a:r>
          </a:p>
          <a:p>
            <a:pPr eaLnBrk="1" hangingPunct="1"/>
            <a:r>
              <a:rPr lang="en-US" smtClean="0"/>
              <a:t>Boston Scientific offers $27.2 billion, Jan ’06</a:t>
            </a:r>
          </a:p>
          <a:p>
            <a:pPr eaLnBrk="1" hangingPunct="1">
              <a:buFontTx/>
              <a:buNone/>
            </a:pPr>
            <a:endParaRPr lang="en-US" sz="1600" smtClean="0"/>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smtClean="0"/>
              <a:t>A Good A</a:t>
            </a:r>
            <a:r>
              <a:rPr lang="en-US" smtClean="0">
                <a:solidFill>
                  <a:schemeClr val="tx1"/>
                </a:solidFill>
              </a:rPr>
              <a:t>cquisition</a:t>
            </a:r>
            <a:r>
              <a:rPr lang="en-US" smtClean="0"/>
              <a:t>? </a:t>
            </a:r>
            <a:br>
              <a:rPr lang="en-US" smtClean="0"/>
            </a:br>
            <a:endParaRPr lang="en-US" smtClean="0"/>
          </a:p>
        </p:txBody>
      </p:sp>
      <p:sp>
        <p:nvSpPr>
          <p:cNvPr id="15363" name="Content Placeholder 2"/>
          <p:cNvSpPr>
            <a:spLocks noGrp="1"/>
          </p:cNvSpPr>
          <p:nvPr>
            <p:ph idx="1"/>
          </p:nvPr>
        </p:nvSpPr>
        <p:spPr>
          <a:xfrm>
            <a:off x="457200" y="1371600"/>
            <a:ext cx="8229600" cy="4754563"/>
          </a:xfrm>
        </p:spPr>
        <p:txBody>
          <a:bodyPr/>
          <a:lstStyle/>
          <a:p>
            <a:pPr eaLnBrk="1" hangingPunct="1"/>
            <a:r>
              <a:rPr lang="en-US" smtClean="0"/>
              <a:t>Fortune: “arguably the second-worst ever” </a:t>
            </a:r>
            <a:br>
              <a:rPr lang="en-US" smtClean="0"/>
            </a:br>
            <a:r>
              <a:rPr lang="en-US" smtClean="0"/>
              <a:t>“a stark lesson on how the single-minded pursuit of victory can blind even brilliant execs to the true costs of a deal”</a:t>
            </a:r>
          </a:p>
          <a:p>
            <a:pPr eaLnBrk="1" hangingPunct="1"/>
            <a:endParaRPr lang="en-US" sz="1600" smtClean="0"/>
          </a:p>
          <a:p>
            <a:pPr eaLnBrk="1" hangingPunct="1">
              <a:buFontTx/>
              <a:buNone/>
            </a:pPr>
            <a:r>
              <a:rPr lang="en-US" smtClean="0"/>
              <a:t>Other arenas: auctions, negotiations, legal disputes, mergers and acquisitions, employee promotion contests, or the pursuit of hot managerial talent</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idx="1"/>
          </p:nvPr>
        </p:nvSpPr>
        <p:spPr>
          <a:xfrm>
            <a:off x="457200" y="304800"/>
            <a:ext cx="8229600" cy="5821363"/>
          </a:xfrm>
        </p:spPr>
        <p:txBody>
          <a:bodyPr/>
          <a:lstStyle/>
          <a:p>
            <a:pPr eaLnBrk="1" hangingPunct="1">
              <a:buFontTx/>
              <a:buNone/>
            </a:pPr>
            <a:r>
              <a:rPr lang="en-US" smtClean="0"/>
              <a:t>Incurring a cost to win may </a:t>
            </a:r>
            <a:r>
              <a:rPr lang="en-US" u="sng" smtClean="0"/>
              <a:t>not</a:t>
            </a:r>
            <a:r>
              <a:rPr lang="en-US" smtClean="0"/>
              <a:t> be irrational, but it </a:t>
            </a:r>
            <a:r>
              <a:rPr lang="en-US" u="sng" smtClean="0"/>
              <a:t>requires</a:t>
            </a:r>
            <a:r>
              <a:rPr lang="en-US" smtClean="0"/>
              <a:t> a clear, </a:t>
            </a:r>
            <a:r>
              <a:rPr lang="en-US" u="sng" smtClean="0"/>
              <a:t>upfront</a:t>
            </a:r>
            <a:r>
              <a:rPr lang="en-US" smtClean="0"/>
              <a:t> analysis of the limits of acceptable losses and the actual benefits that winning will yield. </a:t>
            </a:r>
          </a:p>
          <a:p>
            <a:pPr eaLnBrk="1" hangingPunct="1">
              <a:buFontTx/>
              <a:buNone/>
            </a:pPr>
            <a:endParaRPr lang="en-US" sz="1200" smtClean="0"/>
          </a:p>
          <a:p>
            <a:pPr algn="ctr" eaLnBrk="1" hangingPunct="1">
              <a:buFontTx/>
              <a:buNone/>
            </a:pPr>
            <a:r>
              <a:rPr lang="en-US" smtClean="0"/>
              <a:t>How many times have you heard </a:t>
            </a:r>
          </a:p>
          <a:p>
            <a:pPr algn="ctr" eaLnBrk="1" hangingPunct="1">
              <a:buFontTx/>
              <a:buNone/>
            </a:pPr>
            <a:r>
              <a:rPr lang="en-US" smtClean="0"/>
              <a:t>that you should be cool and calm </a:t>
            </a:r>
          </a:p>
          <a:p>
            <a:pPr algn="ctr" eaLnBrk="1" hangingPunct="1">
              <a:buFontTx/>
              <a:buNone/>
            </a:pPr>
            <a:r>
              <a:rPr lang="en-US" smtClean="0"/>
              <a:t>when you make big decisions?</a:t>
            </a:r>
          </a:p>
          <a:p>
            <a:pPr eaLnBrk="1" hangingPunct="1">
              <a:buFontTx/>
              <a:buNone/>
            </a:pPr>
            <a:endParaRPr lang="en-US" sz="1800" smtClean="0"/>
          </a:p>
          <a:p>
            <a:pPr algn="ctr" eaLnBrk="1" hangingPunct="1">
              <a:buFontTx/>
              <a:buNone/>
            </a:pPr>
            <a:r>
              <a:rPr lang="en-US" sz="3800" smtClean="0"/>
              <a:t>Competitive Arousal is the Opposite</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0"/>
            <a:ext cx="8229600" cy="1752600"/>
          </a:xfrm>
        </p:spPr>
        <p:txBody>
          <a:bodyPr/>
          <a:lstStyle/>
          <a:p>
            <a:pPr eaLnBrk="1" hangingPunct="1"/>
            <a:r>
              <a:rPr lang="en-US" smtClean="0"/>
              <a:t>Three Causes of </a:t>
            </a:r>
            <a:br>
              <a:rPr lang="en-US" smtClean="0"/>
            </a:br>
            <a:r>
              <a:rPr lang="en-US" smtClean="0"/>
              <a:t>Competitive Arousal</a:t>
            </a:r>
          </a:p>
        </p:txBody>
      </p:sp>
      <p:sp>
        <p:nvSpPr>
          <p:cNvPr id="17411" name="Content Placeholder 2"/>
          <p:cNvSpPr>
            <a:spLocks noGrp="1"/>
          </p:cNvSpPr>
          <p:nvPr>
            <p:ph idx="1"/>
          </p:nvPr>
        </p:nvSpPr>
        <p:spPr>
          <a:xfrm>
            <a:off x="457200" y="1905000"/>
            <a:ext cx="8229600" cy="4221163"/>
          </a:xfrm>
        </p:spPr>
        <p:txBody>
          <a:bodyPr/>
          <a:lstStyle/>
          <a:p>
            <a:pPr marL="514350" indent="-514350" eaLnBrk="1" hangingPunct="1">
              <a:lnSpc>
                <a:spcPct val="150000"/>
              </a:lnSpc>
              <a:buFontTx/>
              <a:buAutoNum type="arabicPeriod"/>
            </a:pPr>
            <a:r>
              <a:rPr lang="en-US" sz="3600" smtClean="0"/>
              <a:t>Rivalry</a:t>
            </a:r>
          </a:p>
          <a:p>
            <a:pPr marL="514350" indent="-514350" eaLnBrk="1" hangingPunct="1">
              <a:lnSpc>
                <a:spcPct val="150000"/>
              </a:lnSpc>
              <a:buFontTx/>
              <a:buAutoNum type="arabicPeriod"/>
            </a:pPr>
            <a:r>
              <a:rPr lang="en-US" sz="3600" smtClean="0"/>
              <a:t>Time Pressure</a:t>
            </a:r>
          </a:p>
          <a:p>
            <a:pPr marL="514350" indent="-514350" eaLnBrk="1" hangingPunct="1">
              <a:lnSpc>
                <a:spcPct val="150000"/>
              </a:lnSpc>
              <a:buFontTx/>
              <a:buAutoNum type="arabicPeriod"/>
            </a:pPr>
            <a:r>
              <a:rPr lang="en-US" sz="3600" smtClean="0"/>
              <a:t>Audience Scrutiny (the “Spotlight”)</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b="1" smtClean="0"/>
              <a:t>Rivalry </a:t>
            </a:r>
            <a:endParaRPr lang="en-US" smtClean="0"/>
          </a:p>
        </p:txBody>
      </p:sp>
      <p:sp>
        <p:nvSpPr>
          <p:cNvPr id="18435" name="Content Placeholder 2"/>
          <p:cNvSpPr>
            <a:spLocks noGrp="1"/>
          </p:cNvSpPr>
          <p:nvPr>
            <p:ph idx="1"/>
          </p:nvPr>
        </p:nvSpPr>
        <p:spPr/>
        <p:txBody>
          <a:bodyPr/>
          <a:lstStyle/>
          <a:p>
            <a:pPr eaLnBrk="1" hangingPunct="1">
              <a:buFontTx/>
              <a:buNone/>
            </a:pPr>
            <a:r>
              <a:rPr lang="en-US" smtClean="0"/>
              <a:t>The Cow Data</a:t>
            </a:r>
          </a:p>
          <a:p>
            <a:pPr eaLnBrk="1" hangingPunct="1">
              <a:buFontTx/>
              <a:buNone/>
            </a:pPr>
            <a:r>
              <a:rPr lang="en-US" smtClean="0"/>
              <a:t>Intense Competitors: “We don’t care if they are willing to pay $100 million more than everyone else. We won’t sell to them. We don’t want to give them the satisfaction… Now we have what they want, and we’re not going to let them win.” </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b="1" smtClean="0"/>
              <a:t>Time Pressure</a:t>
            </a:r>
            <a:r>
              <a:rPr lang="en-US" smtClean="0"/>
              <a:t/>
            </a:r>
            <a:br>
              <a:rPr lang="en-US" smtClean="0"/>
            </a:br>
            <a:endParaRPr lang="en-US" smtClean="0"/>
          </a:p>
        </p:txBody>
      </p:sp>
      <p:sp>
        <p:nvSpPr>
          <p:cNvPr id="3" name="Content Placeholder 2"/>
          <p:cNvSpPr>
            <a:spLocks noGrp="1"/>
          </p:cNvSpPr>
          <p:nvPr>
            <p:ph idx="1"/>
          </p:nvPr>
        </p:nvSpPr>
        <p:spPr/>
        <p:txBody>
          <a:bodyPr/>
          <a:lstStyle/>
          <a:p>
            <a:pPr algn="ctr" eaLnBrk="1" hangingPunct="1">
              <a:buFontTx/>
              <a:buNone/>
              <a:defRPr/>
            </a:pPr>
            <a:r>
              <a:rPr lang="en-US" dirty="0" smtClean="0"/>
              <a:t>“He Who Feels Time Pressure Loses”</a:t>
            </a:r>
          </a:p>
          <a:p>
            <a:pPr algn="ctr" eaLnBrk="1" hangingPunct="1">
              <a:buFontTx/>
              <a:buNone/>
              <a:defRPr/>
            </a:pPr>
            <a:endParaRPr lang="en-US" sz="2000" dirty="0" smtClean="0"/>
          </a:p>
          <a:p>
            <a:pPr marL="514350" indent="-514350" eaLnBrk="1" hangingPunct="1">
              <a:buFontTx/>
              <a:buAutoNum type="arabicPeriod"/>
              <a:defRPr/>
            </a:pPr>
            <a:r>
              <a:rPr lang="en-US" dirty="0" smtClean="0"/>
              <a:t>Auctions</a:t>
            </a:r>
          </a:p>
          <a:p>
            <a:pPr marL="514350" indent="-514350" eaLnBrk="1" hangingPunct="1">
              <a:buFontTx/>
              <a:buAutoNum type="arabicPeriod"/>
              <a:defRPr/>
            </a:pPr>
            <a:r>
              <a:rPr lang="en-US" dirty="0" smtClean="0"/>
              <a:t>Deadlines</a:t>
            </a:r>
          </a:p>
          <a:p>
            <a:pPr marL="514350" indent="-514350" eaLnBrk="1" hangingPunct="1">
              <a:buFontTx/>
              <a:buAutoNum type="arabicPeriod"/>
              <a:defRPr/>
            </a:pPr>
            <a:r>
              <a:rPr lang="en-US" dirty="0" smtClean="0"/>
              <a:t>Self-Inflicted Time Pressure</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b="1" smtClean="0"/>
              <a:t>The Spotlight </a:t>
            </a:r>
            <a:r>
              <a:rPr lang="en-US" smtClean="0"/>
              <a:t/>
            </a:r>
            <a:br>
              <a:rPr lang="en-US" smtClean="0"/>
            </a:br>
            <a:endParaRPr lang="en-US" smtClean="0"/>
          </a:p>
        </p:txBody>
      </p:sp>
      <p:sp>
        <p:nvSpPr>
          <p:cNvPr id="20483" name="Content Placeholder 2"/>
          <p:cNvSpPr>
            <a:spLocks noGrp="1"/>
          </p:cNvSpPr>
          <p:nvPr>
            <p:ph idx="1"/>
          </p:nvPr>
        </p:nvSpPr>
        <p:spPr>
          <a:xfrm>
            <a:off x="457200" y="1371600"/>
            <a:ext cx="8382000" cy="4754563"/>
          </a:xfrm>
        </p:spPr>
        <p:txBody>
          <a:bodyPr/>
          <a:lstStyle/>
          <a:p>
            <a:pPr marL="514350" indent="-514350" eaLnBrk="1" hangingPunct="1">
              <a:buFontTx/>
              <a:buNone/>
            </a:pPr>
            <a:r>
              <a:rPr lang="en-US" smtClean="0"/>
              <a:t>-Live vs. Internet Auctions: Price = 2x</a:t>
            </a:r>
          </a:p>
          <a:p>
            <a:pPr marL="514350" indent="-514350" eaLnBrk="1" hangingPunct="1">
              <a:buFontTx/>
              <a:buNone/>
            </a:pPr>
            <a:endParaRPr lang="en-US" sz="1200" smtClean="0"/>
          </a:p>
          <a:p>
            <a:pPr marL="514350" indent="-514350" eaLnBrk="1" hangingPunct="1">
              <a:buFontTx/>
              <a:buNone/>
            </a:pPr>
            <a:r>
              <a:rPr lang="en-US" smtClean="0"/>
              <a:t>-Blackstone pays $23b -  $3b more than the next bid, for Equity Office Properties Trust</a:t>
            </a:r>
          </a:p>
          <a:p>
            <a:pPr marL="514350" indent="-514350" eaLnBrk="1" hangingPunct="1">
              <a:buFontTx/>
              <a:buChar char="-"/>
            </a:pPr>
            <a:r>
              <a:rPr lang="en-US" smtClean="0"/>
              <a:t>the largest ever private-equity deal.   </a:t>
            </a:r>
          </a:p>
          <a:p>
            <a:pPr marL="514350" indent="-514350" eaLnBrk="1" hangingPunct="1">
              <a:buFontTx/>
              <a:buChar char="-"/>
            </a:pPr>
            <a:r>
              <a:rPr lang="en-US" smtClean="0"/>
              <a:t>Would they have paid so much without media attention? </a:t>
            </a:r>
            <a:r>
              <a:rPr lang="en-US" i="1" smtClean="0"/>
              <a:t>WSJ</a:t>
            </a:r>
            <a:r>
              <a:rPr lang="en-US" smtClean="0"/>
              <a:t>: “The culture of private-equity giants is built on the reluctance to lose any deal …”</a:t>
            </a:r>
          </a:p>
          <a:p>
            <a:pPr marL="514350" indent="-514350" eaLnBrk="1" hangingPunct="1">
              <a:buFontTx/>
              <a:buAutoNum type="arabicPeriod"/>
            </a:pPr>
            <a:endParaRPr lang="en-US" smtClean="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type="subTitle" idx="1"/>
          </p:nvPr>
        </p:nvSpPr>
        <p:spPr>
          <a:xfrm>
            <a:off x="533400" y="304800"/>
            <a:ext cx="8077200" cy="6096000"/>
          </a:xfrm>
        </p:spPr>
        <p:txBody>
          <a:bodyPr/>
          <a:lstStyle/>
          <a:p>
            <a:pPr marL="609600" indent="-609600" algn="l" eaLnBrk="1" hangingPunct="1">
              <a:lnSpc>
                <a:spcPct val="80000"/>
              </a:lnSpc>
            </a:pPr>
            <a:r>
              <a:rPr lang="en-US" sz="4000" b="1" smtClean="0"/>
              <a:t>Imagine the following Situation:</a:t>
            </a:r>
          </a:p>
          <a:p>
            <a:pPr marL="609600" indent="-609600" algn="l" eaLnBrk="1" hangingPunct="1">
              <a:lnSpc>
                <a:spcPct val="80000"/>
              </a:lnSpc>
              <a:buFontTx/>
              <a:buChar char="•"/>
            </a:pPr>
            <a:endParaRPr lang="en-US" sz="4000" smtClean="0"/>
          </a:p>
          <a:p>
            <a:pPr marL="609600" indent="-609600" algn="l" eaLnBrk="1" hangingPunct="1">
              <a:lnSpc>
                <a:spcPct val="80000"/>
              </a:lnSpc>
              <a:buFontTx/>
              <a:buChar char="•"/>
            </a:pPr>
            <a:r>
              <a:rPr lang="en-US" sz="2800" smtClean="0"/>
              <a:t>Company C is worth $1b</a:t>
            </a:r>
          </a:p>
          <a:p>
            <a:pPr marL="609600" indent="-609600" algn="l" eaLnBrk="1" hangingPunct="1">
              <a:lnSpc>
                <a:spcPct val="80000"/>
              </a:lnSpc>
            </a:pPr>
            <a:r>
              <a:rPr lang="en-US" sz="2800" smtClean="0"/>
              <a:t>	It announces that it would not mind being sold</a:t>
            </a:r>
          </a:p>
          <a:p>
            <a:pPr marL="609600" indent="-609600" algn="l" eaLnBrk="1" hangingPunct="1">
              <a:lnSpc>
                <a:spcPct val="80000"/>
              </a:lnSpc>
            </a:pPr>
            <a:endParaRPr lang="en-US" sz="2800" smtClean="0"/>
          </a:p>
          <a:p>
            <a:pPr marL="609600" indent="-609600" algn="l" eaLnBrk="1" hangingPunct="1">
              <a:lnSpc>
                <a:spcPct val="80000"/>
              </a:lnSpc>
              <a:buFontTx/>
              <a:buChar char="•"/>
            </a:pPr>
            <a:r>
              <a:rPr lang="en-US" sz="2800" smtClean="0"/>
              <a:t>Company A and Company B are the dominant companies in Company C’s industry </a:t>
            </a:r>
          </a:p>
          <a:p>
            <a:pPr marL="609600" indent="-609600" algn="l" eaLnBrk="1" hangingPunct="1">
              <a:lnSpc>
                <a:spcPct val="80000"/>
              </a:lnSpc>
            </a:pPr>
            <a:endParaRPr lang="en-US" sz="2800" smtClean="0"/>
          </a:p>
          <a:p>
            <a:pPr marL="609600" indent="-609600" algn="l" eaLnBrk="1" hangingPunct="1">
              <a:lnSpc>
                <a:spcPct val="80000"/>
              </a:lnSpc>
              <a:buFontTx/>
              <a:buChar char="•"/>
            </a:pPr>
            <a:r>
              <a:rPr lang="en-US" sz="2800" smtClean="0"/>
              <a:t>Wall street expects that A and B will find C to be an attractive acquisition candidate</a:t>
            </a:r>
          </a:p>
          <a:p>
            <a:pPr marL="609600" indent="-609600" algn="l" eaLnBrk="1" hangingPunct="1">
              <a:lnSpc>
                <a:spcPct val="80000"/>
              </a:lnSpc>
              <a:buFontTx/>
              <a:buChar char="•"/>
            </a:pPr>
            <a:endParaRPr lang="en-US" sz="2800" smtClean="0"/>
          </a:p>
          <a:p>
            <a:pPr marL="609600" indent="-609600" algn="l" eaLnBrk="1" hangingPunct="1">
              <a:lnSpc>
                <a:spcPct val="80000"/>
              </a:lnSpc>
              <a:buFontTx/>
              <a:buChar char="•"/>
            </a:pPr>
            <a:r>
              <a:rPr lang="en-US" sz="2800" smtClean="0"/>
              <a:t>Both firms, due to synergy, are likely to find that C is worth about $1.2b to them</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6627">
                                            <p:txEl>
                                              <p:pRg st="2" end="2"/>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26627">
                                            <p:txEl>
                                              <p:pRg st="3" end="3"/>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0"/>
                                  </p:stCondLst>
                                  <p:childTnLst>
                                    <p:set>
                                      <p:cBhvr>
                                        <p:cTn id="15" dur="1" fill="hold">
                                          <p:stCondLst>
                                            <p:cond delay="0"/>
                                          </p:stCondLst>
                                        </p:cTn>
                                        <p:tgtEl>
                                          <p:spTgt spid="26627">
                                            <p:txEl>
                                              <p:pRg st="5" end="5"/>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nodeType="afterEffect">
                                  <p:stCondLst>
                                    <p:cond delay="0"/>
                                  </p:stCondLst>
                                  <p:childTnLst>
                                    <p:set>
                                      <p:cBhvr>
                                        <p:cTn id="18" dur="1" fill="hold">
                                          <p:stCondLst>
                                            <p:cond delay="0"/>
                                          </p:stCondLst>
                                        </p:cTn>
                                        <p:tgtEl>
                                          <p:spTgt spid="26627">
                                            <p:txEl>
                                              <p:pRg st="7" end="7"/>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nodeType="afterEffect">
                                  <p:stCondLst>
                                    <p:cond delay="0"/>
                                  </p:stCondLst>
                                  <p:childTnLst>
                                    <p:set>
                                      <p:cBhvr>
                                        <p:cTn id="21" dur="1" fill="hold">
                                          <p:stCondLst>
                                            <p:cond delay="0"/>
                                          </p:stCondLst>
                                        </p:cTn>
                                        <p:tgtEl>
                                          <p:spTgt spid="2662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228600" y="274638"/>
            <a:ext cx="8763000" cy="1858962"/>
          </a:xfrm>
        </p:spPr>
        <p:txBody>
          <a:bodyPr/>
          <a:lstStyle/>
          <a:p>
            <a:pPr eaLnBrk="1" hangingPunct="1"/>
            <a:r>
              <a:rPr lang="en-US" b="1" smtClean="0"/>
              <a:t/>
            </a:r>
            <a:br>
              <a:rPr lang="en-US" b="1" smtClean="0"/>
            </a:br>
            <a:r>
              <a:rPr lang="en-US" b="1" smtClean="0"/>
              <a:t>The Perfect Storm: </a:t>
            </a:r>
            <a:br>
              <a:rPr lang="en-US" b="1" smtClean="0"/>
            </a:br>
            <a:r>
              <a:rPr lang="en-US" sz="3200" b="1" smtClean="0">
                <a:solidFill>
                  <a:schemeClr val="tx1"/>
                </a:solidFill>
              </a:rPr>
              <a:t>Rivalry, Time Pressure, + a Bright Spotlight</a:t>
            </a:r>
            <a:r>
              <a:rPr lang="en-US" sz="6000" smtClean="0">
                <a:solidFill>
                  <a:schemeClr val="tx1"/>
                </a:solidFill>
              </a:rPr>
              <a:t/>
            </a:r>
            <a:br>
              <a:rPr lang="en-US" sz="6000" smtClean="0">
                <a:solidFill>
                  <a:schemeClr val="tx1"/>
                </a:solidFill>
              </a:rPr>
            </a:br>
            <a:r>
              <a:rPr lang="en-US" b="1" smtClean="0"/>
              <a:t> </a:t>
            </a:r>
            <a:r>
              <a:rPr lang="en-US" smtClean="0"/>
              <a:t/>
            </a:r>
            <a:br>
              <a:rPr lang="en-US" smtClean="0"/>
            </a:br>
            <a:endParaRPr lang="en-US" smtClean="0"/>
          </a:p>
        </p:txBody>
      </p:sp>
      <p:sp>
        <p:nvSpPr>
          <p:cNvPr id="3" name="Content Placeholder 2"/>
          <p:cNvSpPr>
            <a:spLocks noGrp="1"/>
          </p:cNvSpPr>
          <p:nvPr>
            <p:ph idx="1"/>
          </p:nvPr>
        </p:nvSpPr>
        <p:spPr>
          <a:xfrm>
            <a:off x="304800" y="1600200"/>
            <a:ext cx="8534400" cy="4724400"/>
          </a:xfrm>
        </p:spPr>
        <p:txBody>
          <a:bodyPr/>
          <a:lstStyle/>
          <a:p>
            <a:pPr algn="ctr" eaLnBrk="1" hangingPunct="1">
              <a:buFontTx/>
              <a:buNone/>
              <a:defRPr/>
            </a:pPr>
            <a:endParaRPr lang="en-US" sz="800" dirty="0" smtClean="0"/>
          </a:p>
          <a:p>
            <a:pPr eaLnBrk="1" hangingPunct="1">
              <a:buFontTx/>
              <a:buNone/>
              <a:defRPr/>
            </a:pPr>
            <a:r>
              <a:rPr lang="en-US" dirty="0" smtClean="0"/>
              <a:t>To the </a:t>
            </a:r>
            <a:r>
              <a:rPr lang="en-US" dirty="0" err="1" smtClean="0"/>
              <a:t>underbidders</a:t>
            </a:r>
            <a:r>
              <a:rPr lang="en-US" dirty="0" smtClean="0"/>
              <a:t> in a charity auction:</a:t>
            </a:r>
          </a:p>
          <a:p>
            <a:pPr marL="514350" indent="-514350" eaLnBrk="1" hangingPunct="1">
              <a:buFontTx/>
              <a:buNone/>
              <a:defRPr/>
            </a:pPr>
            <a:r>
              <a:rPr lang="en-US" dirty="0" smtClean="0"/>
              <a:t>“We hope you will continue to support this charity”  OR “The competition is heating up… are you up for the challenge?”</a:t>
            </a:r>
          </a:p>
          <a:p>
            <a:pPr marL="514350" indent="-514350" eaLnBrk="1" hangingPunct="1">
              <a:buFontTx/>
              <a:buAutoNum type="arabicPeriod"/>
              <a:defRPr/>
            </a:pPr>
            <a:endParaRPr lang="en-US" sz="1200" dirty="0" smtClean="0"/>
          </a:p>
          <a:p>
            <a:pPr marL="514350" indent="-514350" eaLnBrk="1" hangingPunct="1">
              <a:buFontTx/>
              <a:buNone/>
              <a:defRPr/>
            </a:pPr>
            <a:r>
              <a:rPr lang="en-US" dirty="0" smtClean="0"/>
              <a:t>The latter led to a 50% increase in repeat bids </a:t>
            </a:r>
            <a:r>
              <a:rPr lang="en-US" b="1" i="1" u="sng" dirty="0" smtClean="0"/>
              <a:t>if</a:t>
            </a:r>
            <a:r>
              <a:rPr lang="en-US" dirty="0" smtClean="0"/>
              <a:t>  it was the last day of the auction and </a:t>
            </a:r>
          </a:p>
          <a:p>
            <a:pPr marL="514350" indent="-514350" eaLnBrk="1" hangingPunct="1">
              <a:buFontTx/>
              <a:buNone/>
              <a:defRPr/>
            </a:pPr>
            <a:r>
              <a:rPr lang="en-US" dirty="0" smtClean="0"/>
              <a:t>         only one other bidder remained </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0"/>
            <a:ext cx="8229600" cy="1143000"/>
          </a:xfrm>
        </p:spPr>
        <p:txBody>
          <a:bodyPr/>
          <a:lstStyle/>
          <a:p>
            <a:pPr eaLnBrk="1" hangingPunct="1"/>
            <a:r>
              <a:rPr lang="en-US" smtClean="0"/>
              <a:t>A Reverse, B-to-B Auction</a:t>
            </a:r>
          </a:p>
        </p:txBody>
      </p:sp>
      <p:sp>
        <p:nvSpPr>
          <p:cNvPr id="22531" name="Content Placeholder 2"/>
          <p:cNvSpPr>
            <a:spLocks noGrp="1"/>
          </p:cNvSpPr>
          <p:nvPr>
            <p:ph idx="1"/>
          </p:nvPr>
        </p:nvSpPr>
        <p:spPr>
          <a:xfrm>
            <a:off x="304800" y="1219200"/>
            <a:ext cx="8534400" cy="4906963"/>
          </a:xfrm>
        </p:spPr>
        <p:txBody>
          <a:bodyPr/>
          <a:lstStyle/>
          <a:p>
            <a:pPr eaLnBrk="1" hangingPunct="1">
              <a:buFontTx/>
              <a:buNone/>
            </a:pPr>
            <a:r>
              <a:rPr lang="en-US" smtClean="0"/>
              <a:t>-in attendance: me, the VP, and 10 colleagues</a:t>
            </a:r>
          </a:p>
          <a:p>
            <a:pPr eaLnBrk="1" hangingPunct="1">
              <a:buFontTx/>
              <a:buNone/>
            </a:pPr>
            <a:r>
              <a:rPr lang="en-US" smtClean="0"/>
              <a:t>-a computerized, anonymous auction, with intense time pressure to bid. In the end, the VP bid $1/2m less than their walk-away price. Luckily they lost the auction. </a:t>
            </a:r>
          </a:p>
          <a:p>
            <a:pPr eaLnBrk="1" hangingPunct="1">
              <a:buFontTx/>
              <a:buNone/>
            </a:pPr>
            <a:r>
              <a:rPr lang="en-US" smtClean="0"/>
              <a:t>-But if he had known that the winning bidder was his biggest competitor: </a:t>
            </a:r>
          </a:p>
          <a:p>
            <a:pPr eaLnBrk="1" hangingPunct="1">
              <a:buFontTx/>
              <a:buNone/>
            </a:pPr>
            <a:r>
              <a:rPr lang="en-US" smtClean="0"/>
              <a:t>		“I would have kept on bidding.”</a:t>
            </a: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4638"/>
            <a:ext cx="8229600" cy="944562"/>
          </a:xfrm>
        </p:spPr>
        <p:txBody>
          <a:bodyPr/>
          <a:lstStyle/>
          <a:p>
            <a:pPr eaLnBrk="1" hangingPunct="1"/>
            <a:r>
              <a:rPr lang="en-US" sz="4000" smtClean="0"/>
              <a:t>Redstone vs Diller; Viacom vs QVC</a:t>
            </a:r>
          </a:p>
        </p:txBody>
      </p:sp>
      <p:sp>
        <p:nvSpPr>
          <p:cNvPr id="23555" name="Content Placeholder 2"/>
          <p:cNvSpPr>
            <a:spLocks noGrp="1"/>
          </p:cNvSpPr>
          <p:nvPr>
            <p:ph idx="1"/>
          </p:nvPr>
        </p:nvSpPr>
        <p:spPr>
          <a:xfrm>
            <a:off x="457200" y="1066800"/>
            <a:ext cx="8229600" cy="5181600"/>
          </a:xfrm>
        </p:spPr>
        <p:txBody>
          <a:bodyPr/>
          <a:lstStyle/>
          <a:p>
            <a:pPr algn="ctr" eaLnBrk="1" hangingPunct="1">
              <a:buFontTx/>
              <a:buNone/>
            </a:pPr>
            <a:r>
              <a:rPr lang="en-US" sz="4000" smtClean="0"/>
              <a:t>The Purchase of Paramount</a:t>
            </a:r>
          </a:p>
          <a:p>
            <a:pPr algn="ctr" eaLnBrk="1" hangingPunct="1">
              <a:buFontTx/>
              <a:buNone/>
            </a:pPr>
            <a:endParaRPr lang="en-US" sz="1200" smtClean="0"/>
          </a:p>
          <a:p>
            <a:pPr eaLnBrk="1" hangingPunct="1">
              <a:buFontTx/>
              <a:buNone/>
            </a:pPr>
            <a:r>
              <a:rPr lang="en-US" smtClean="0"/>
              <a:t>-Redstone admitted that he paid $1.5b more than he had intended. </a:t>
            </a:r>
          </a:p>
          <a:p>
            <a:pPr eaLnBrk="1" hangingPunct="1">
              <a:buFontTx/>
              <a:buNone/>
            </a:pPr>
            <a:r>
              <a:rPr lang="en-US" smtClean="0"/>
              <a:t>-Why? In a meeting of Viacom execs, they worked hard to discover “how to throw a knockout punch that would be, as one of them put it, a ‘Diller-killer’.” </a:t>
            </a:r>
          </a:p>
          <a:p>
            <a:pPr eaLnBrk="1" hangingPunct="1">
              <a:buFontTx/>
              <a:buNone/>
            </a:pPr>
            <a:endParaRPr lang="en-US" sz="1000" smtClean="0"/>
          </a:p>
          <a:p>
            <a:pPr algn="ctr" eaLnBrk="1" hangingPunct="1">
              <a:buFontTx/>
              <a:buNone/>
            </a:pPr>
            <a:r>
              <a:rPr lang="en-US" sz="4800" smtClean="0"/>
              <a:t>cool &amp; calm??</a:t>
            </a: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smtClean="0"/>
              <a:t>VC competition</a:t>
            </a:r>
          </a:p>
        </p:txBody>
      </p:sp>
      <p:sp>
        <p:nvSpPr>
          <p:cNvPr id="3" name="Content Placeholder 2"/>
          <p:cNvSpPr>
            <a:spLocks noGrp="1"/>
          </p:cNvSpPr>
          <p:nvPr>
            <p:ph idx="1"/>
          </p:nvPr>
        </p:nvSpPr>
        <p:spPr>
          <a:xfrm>
            <a:off x="457200" y="1600200"/>
            <a:ext cx="8534400" cy="4525963"/>
          </a:xfrm>
        </p:spPr>
        <p:txBody>
          <a:bodyPr/>
          <a:lstStyle/>
          <a:p>
            <a:pPr marL="514350" indent="-514350">
              <a:buFontTx/>
              <a:buAutoNum type="arabicPeriod"/>
            </a:pPr>
            <a:r>
              <a:rPr lang="en-US" sz="2400" smtClean="0"/>
              <a:t>When they want to seize what they see as a great opportunity - or to ensure that they don't lose out to another firm</a:t>
            </a:r>
          </a:p>
          <a:p>
            <a:pPr marL="514350" indent="-514350">
              <a:buFontTx/>
              <a:buAutoNum type="arabicPeriod"/>
            </a:pPr>
            <a:r>
              <a:rPr lang="en-US" sz="2400" smtClean="0"/>
              <a:t>Time pressure is intense: often only 6-8 weeks from initial meeting to term sheet offer</a:t>
            </a:r>
          </a:p>
          <a:p>
            <a:pPr marL="514350" indent="-514350">
              <a:buFontTx/>
              <a:buAutoNum type="arabicPeriod"/>
            </a:pPr>
            <a:r>
              <a:rPr lang="en-US" sz="2400" smtClean="0"/>
              <a:t>The spotlight usually shines on one or two people who have identified the opportunity and who are competing with their own colleagues to get noticed in a flat organizational structure (not to mention the tight VC community itself)</a:t>
            </a:r>
          </a:p>
          <a:p>
            <a:pPr marL="514350" indent="-514350"/>
            <a:r>
              <a:rPr lang="en-US" sz="2400" smtClean="0"/>
              <a:t>If all three come together, </a:t>
            </a:r>
            <a:r>
              <a:rPr lang="en-US" sz="2400" b="1" smtClean="0"/>
              <a:t>the beneficiary is the start-up</a:t>
            </a: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274638"/>
            <a:ext cx="8229600" cy="868362"/>
          </a:xfrm>
        </p:spPr>
        <p:txBody>
          <a:bodyPr/>
          <a:lstStyle/>
          <a:p>
            <a:pPr eaLnBrk="1" hangingPunct="1"/>
            <a:r>
              <a:rPr lang="en-US" smtClean="0"/>
              <a:t>Antidotes</a:t>
            </a:r>
          </a:p>
        </p:txBody>
      </p:sp>
      <p:sp>
        <p:nvSpPr>
          <p:cNvPr id="25603" name="Content Placeholder 2"/>
          <p:cNvSpPr>
            <a:spLocks noGrp="1"/>
          </p:cNvSpPr>
          <p:nvPr>
            <p:ph idx="1"/>
          </p:nvPr>
        </p:nvSpPr>
        <p:spPr>
          <a:xfrm>
            <a:off x="0" y="1447800"/>
            <a:ext cx="9144000" cy="4678363"/>
          </a:xfrm>
        </p:spPr>
        <p:txBody>
          <a:bodyPr/>
          <a:lstStyle/>
          <a:p>
            <a:pPr eaLnBrk="1" hangingPunct="1"/>
            <a:r>
              <a:rPr lang="en-US" smtClean="0"/>
              <a:t>Anticipate – and </a:t>
            </a:r>
            <a:r>
              <a:rPr lang="en-US" u="sng" smtClean="0"/>
              <a:t>avoid</a:t>
            </a:r>
            <a:r>
              <a:rPr lang="en-US" smtClean="0"/>
              <a:t> competitive bidding wars </a:t>
            </a:r>
          </a:p>
          <a:p>
            <a:pPr eaLnBrk="1" hangingPunct="1"/>
            <a:r>
              <a:rPr lang="en-US" smtClean="0"/>
              <a:t>Defuse rivalry – your competitors are probably </a:t>
            </a:r>
            <a:r>
              <a:rPr lang="en-US" u="sng" smtClean="0"/>
              <a:t>a lot like you </a:t>
            </a:r>
            <a:r>
              <a:rPr lang="en-US" smtClean="0"/>
              <a:t>- smart, reasonably rational, somewhat emotional, and they probably see </a:t>
            </a:r>
            <a:r>
              <a:rPr lang="en-US" i="1" smtClean="0"/>
              <a:t>you</a:t>
            </a:r>
            <a:r>
              <a:rPr lang="en-US" smtClean="0"/>
              <a:t> as the nemesis.</a:t>
            </a:r>
          </a:p>
          <a:p>
            <a:pPr eaLnBrk="1" hangingPunct="1"/>
            <a:r>
              <a:rPr lang="en-US" smtClean="0"/>
              <a:t>Hire someone who has the power to stop you</a:t>
            </a:r>
          </a:p>
          <a:p>
            <a:pPr eaLnBrk="1" hangingPunct="1"/>
            <a:r>
              <a:rPr lang="en-US" smtClean="0"/>
              <a:t>Don’t put time pressure on yourself – get away! </a:t>
            </a: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smtClean="0"/>
              <a:t>More Antidotes</a:t>
            </a:r>
          </a:p>
        </p:txBody>
      </p:sp>
      <p:sp>
        <p:nvSpPr>
          <p:cNvPr id="26627" name="Content Placeholder 2"/>
          <p:cNvSpPr>
            <a:spLocks noGrp="1"/>
          </p:cNvSpPr>
          <p:nvPr>
            <p:ph idx="1"/>
          </p:nvPr>
        </p:nvSpPr>
        <p:spPr>
          <a:xfrm>
            <a:off x="457200" y="1371600"/>
            <a:ext cx="8229600" cy="4754563"/>
          </a:xfrm>
        </p:spPr>
        <p:txBody>
          <a:bodyPr/>
          <a:lstStyle/>
          <a:p>
            <a:pPr eaLnBrk="1" hangingPunct="1"/>
            <a:r>
              <a:rPr lang="en-US" smtClean="0"/>
              <a:t>Get out of the spotlight</a:t>
            </a:r>
          </a:p>
          <a:p>
            <a:pPr eaLnBrk="1" hangingPunct="1">
              <a:buFontTx/>
              <a:buNone/>
            </a:pPr>
            <a:r>
              <a:rPr lang="en-US" smtClean="0"/>
              <a:t>	e.g., diffuse authority: create a policy in which responses to large pushes for price concessions are made </a:t>
            </a:r>
            <a:r>
              <a:rPr lang="en-US" b="1" i="1" u="sng" smtClean="0"/>
              <a:t>collectively</a:t>
            </a:r>
            <a:r>
              <a:rPr lang="en-US" smtClean="0"/>
              <a:t> – this takes the heat off individual salespeople. </a:t>
            </a:r>
          </a:p>
          <a:p>
            <a:pPr eaLnBrk="1" hangingPunct="1"/>
            <a:r>
              <a:rPr lang="en-US" smtClean="0"/>
              <a:t>Evaluate managers on a collection of accounts, never on just one</a:t>
            </a:r>
          </a:p>
          <a:p>
            <a:pPr eaLnBrk="1" hangingPunct="1"/>
            <a:r>
              <a:rPr lang="en-US" smtClean="0"/>
              <a:t>Scenario Planning: What if …??</a:t>
            </a: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US" b="1" smtClean="0"/>
              <a:t>Our own biases</a:t>
            </a:r>
          </a:p>
        </p:txBody>
      </p:sp>
      <p:sp>
        <p:nvSpPr>
          <p:cNvPr id="27651" name="Content Placeholder 2"/>
          <p:cNvSpPr>
            <a:spLocks noGrp="1"/>
          </p:cNvSpPr>
          <p:nvPr>
            <p:ph idx="1"/>
          </p:nvPr>
        </p:nvSpPr>
        <p:spPr/>
        <p:txBody>
          <a:bodyPr/>
          <a:lstStyle/>
          <a:p>
            <a:pPr algn="ctr" eaLnBrk="1" hangingPunct="1">
              <a:buFontTx/>
              <a:buNone/>
            </a:pPr>
            <a:r>
              <a:rPr lang="en-US" smtClean="0"/>
              <a:t>We tend to think of ourselves as </a:t>
            </a:r>
          </a:p>
          <a:p>
            <a:pPr algn="ctr" eaLnBrk="1" hangingPunct="1">
              <a:buFontTx/>
              <a:buNone/>
            </a:pPr>
            <a:r>
              <a:rPr lang="en-US" b="1" smtClean="0"/>
              <a:t>rational, careful, and logical </a:t>
            </a:r>
          </a:p>
          <a:p>
            <a:pPr algn="ctr" eaLnBrk="1" hangingPunct="1">
              <a:buFontTx/>
              <a:buNone/>
            </a:pPr>
            <a:r>
              <a:rPr lang="en-US" smtClean="0"/>
              <a:t>and </a:t>
            </a:r>
            <a:r>
              <a:rPr lang="en-US" b="1" smtClean="0"/>
              <a:t>the more we think this</a:t>
            </a:r>
            <a:r>
              <a:rPr lang="en-US" smtClean="0"/>
              <a:t>, </a:t>
            </a:r>
          </a:p>
          <a:p>
            <a:pPr algn="ctr" eaLnBrk="1" hangingPunct="1">
              <a:buFontTx/>
              <a:buNone/>
            </a:pPr>
            <a:r>
              <a:rPr lang="en-US" smtClean="0"/>
              <a:t>the more likely we are to make mistakes</a:t>
            </a:r>
          </a:p>
          <a:p>
            <a:pPr eaLnBrk="1" hangingPunct="1"/>
            <a:endParaRPr lang="en-US" sz="2000" smtClean="0"/>
          </a:p>
          <a:p>
            <a:pPr eaLnBrk="1" hangingPunct="1"/>
            <a:r>
              <a:rPr lang="en-US" smtClean="0"/>
              <a:t>Other Stimulants:	Lawyers</a:t>
            </a:r>
          </a:p>
          <a:p>
            <a:pPr eaLnBrk="1" hangingPunct="1">
              <a:buFontTx/>
              <a:buNone/>
            </a:pPr>
            <a:r>
              <a:rPr lang="en-US" smtClean="0"/>
              <a:t>					High Stakes </a:t>
            </a: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subTitle" idx="1"/>
          </p:nvPr>
        </p:nvSpPr>
        <p:spPr>
          <a:xfrm>
            <a:off x="381000" y="304800"/>
            <a:ext cx="8305800" cy="6248400"/>
          </a:xfrm>
        </p:spPr>
        <p:txBody>
          <a:bodyPr/>
          <a:lstStyle/>
          <a:p>
            <a:pPr marL="609600" indent="-609600" algn="l" eaLnBrk="1" hangingPunct="1"/>
            <a:r>
              <a:rPr lang="en-US" sz="3600" b="1" smtClean="0"/>
              <a:t>The PUNCHLINE:</a:t>
            </a:r>
          </a:p>
          <a:p>
            <a:pPr marL="609600" indent="-609600" algn="l" eaLnBrk="1" hangingPunct="1"/>
            <a:endParaRPr lang="en-US" sz="1800" b="1" smtClean="0"/>
          </a:p>
          <a:p>
            <a:pPr marL="609600" indent="-609600" algn="l" eaLnBrk="1" hangingPunct="1">
              <a:buFontTx/>
              <a:buChar char="•"/>
            </a:pPr>
            <a:r>
              <a:rPr lang="en-US" smtClean="0"/>
              <a:t>Smart people make systematic decision making mistakes on a regular basis.</a:t>
            </a:r>
          </a:p>
          <a:p>
            <a:pPr marL="609600" indent="-609600" algn="l" eaLnBrk="1" hangingPunct="1"/>
            <a:endParaRPr lang="en-US" sz="1800" smtClean="0"/>
          </a:p>
          <a:p>
            <a:pPr marL="609600" indent="-609600" algn="l" eaLnBrk="1" hangingPunct="1">
              <a:buFontTx/>
              <a:buChar char="•"/>
            </a:pPr>
            <a:r>
              <a:rPr lang="en-US" smtClean="0"/>
              <a:t>This affects many managerial and executive decisions</a:t>
            </a:r>
          </a:p>
          <a:p>
            <a:pPr marL="609600" indent="-609600" algn="l" eaLnBrk="1" hangingPunct="1"/>
            <a:endParaRPr lang="en-US" sz="1800" smtClean="0"/>
          </a:p>
          <a:p>
            <a:pPr marL="609600" indent="-609600" algn="l" eaLnBrk="1" hangingPunct="1">
              <a:buFontTx/>
              <a:buChar char="•"/>
            </a:pPr>
            <a:r>
              <a:rPr lang="en-US" smtClean="0"/>
              <a:t>Why?  We are emotional beings.          And we are occasionaly competitive.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7890">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37890">
                                            <p:txEl>
                                              <p:pRg st="2" end="2"/>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37890">
                                            <p:txEl>
                                              <p:pRg st="4" end="4"/>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0"/>
                                  </p:stCondLst>
                                  <p:childTnLst>
                                    <p:set>
                                      <p:cBhvr>
                                        <p:cTn id="15" dur="1" fill="hold">
                                          <p:stCondLst>
                                            <p:cond delay="0"/>
                                          </p:stCondLst>
                                        </p:cTn>
                                        <p:tgtEl>
                                          <p:spTgt spid="3789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ctrTitle"/>
          </p:nvPr>
        </p:nvSpPr>
        <p:spPr>
          <a:xfrm>
            <a:off x="304800" y="-228600"/>
            <a:ext cx="8610600" cy="1219200"/>
          </a:xfrm>
        </p:spPr>
        <p:txBody>
          <a:bodyPr/>
          <a:lstStyle/>
          <a:p>
            <a:pPr eaLnBrk="1" hangingPunct="1"/>
            <a:r>
              <a:rPr lang="en-US" sz="3400" b="1" smtClean="0"/>
              <a:t>Some Lessons from the Dollar Auction</a:t>
            </a:r>
          </a:p>
        </p:txBody>
      </p:sp>
      <p:sp>
        <p:nvSpPr>
          <p:cNvPr id="39939" name="Rectangle 3"/>
          <p:cNvSpPr>
            <a:spLocks noGrp="1" noChangeArrowheads="1"/>
          </p:cNvSpPr>
          <p:nvPr>
            <p:ph type="subTitle" idx="1"/>
          </p:nvPr>
        </p:nvSpPr>
        <p:spPr>
          <a:xfrm>
            <a:off x="381000" y="914400"/>
            <a:ext cx="8458200" cy="5562600"/>
          </a:xfrm>
        </p:spPr>
        <p:txBody>
          <a:bodyPr/>
          <a:lstStyle/>
          <a:p>
            <a:pPr marL="609600" indent="-609600" algn="l" eaLnBrk="1" hangingPunct="1">
              <a:lnSpc>
                <a:spcPct val="80000"/>
              </a:lnSpc>
              <a:buFontTx/>
              <a:buChar char="•"/>
            </a:pPr>
            <a:r>
              <a:rPr lang="en-US" sz="2400" smtClean="0"/>
              <a:t>Know the Rules (and Their Ramifications) </a:t>
            </a:r>
            <a:r>
              <a:rPr lang="en-US" sz="2400" b="1" u="sng" smtClean="0"/>
              <a:t>Before</a:t>
            </a:r>
            <a:r>
              <a:rPr lang="en-US" sz="2400" smtClean="0"/>
              <a:t> You Play</a:t>
            </a:r>
          </a:p>
          <a:p>
            <a:pPr marL="609600" indent="-609600" algn="l" eaLnBrk="1" hangingPunct="1">
              <a:lnSpc>
                <a:spcPct val="80000"/>
              </a:lnSpc>
            </a:pPr>
            <a:endParaRPr lang="en-US" sz="800" smtClean="0"/>
          </a:p>
          <a:p>
            <a:pPr marL="609600" indent="-609600" algn="l" eaLnBrk="1" hangingPunct="1">
              <a:lnSpc>
                <a:spcPct val="80000"/>
              </a:lnSpc>
              <a:buFontTx/>
              <a:buChar char="•"/>
            </a:pPr>
            <a:r>
              <a:rPr lang="en-US" sz="2400" smtClean="0"/>
              <a:t>The Monetary Value of Pride-People will pay a lot to avoid losing, particularly in front of people they know.  What about you?</a:t>
            </a:r>
          </a:p>
          <a:p>
            <a:pPr marL="609600" indent="-609600" algn="l" eaLnBrk="1" hangingPunct="1">
              <a:lnSpc>
                <a:spcPct val="80000"/>
              </a:lnSpc>
              <a:buFont typeface="Wingdings" pitchFamily="2" charset="2"/>
              <a:buNone/>
            </a:pPr>
            <a:endParaRPr lang="en-US" sz="800" smtClean="0"/>
          </a:p>
          <a:p>
            <a:pPr marL="609600" indent="-609600" algn="l" eaLnBrk="1" hangingPunct="1">
              <a:lnSpc>
                <a:spcPct val="80000"/>
              </a:lnSpc>
              <a:buFontTx/>
              <a:buChar char="•"/>
            </a:pPr>
            <a:r>
              <a:rPr lang="en-US" sz="2400" smtClean="0"/>
              <a:t>Emotions can Interrupt Learning and Strategic Thinking</a:t>
            </a:r>
          </a:p>
          <a:p>
            <a:pPr marL="609600" indent="-609600" algn="l" eaLnBrk="1" hangingPunct="1">
              <a:lnSpc>
                <a:spcPct val="80000"/>
              </a:lnSpc>
            </a:pPr>
            <a:endParaRPr lang="en-US" sz="800" smtClean="0"/>
          </a:p>
          <a:p>
            <a:pPr marL="609600" indent="-609600" algn="l" eaLnBrk="1" hangingPunct="1">
              <a:lnSpc>
                <a:spcPct val="80000"/>
              </a:lnSpc>
              <a:buFontTx/>
              <a:buChar char="•"/>
            </a:pPr>
            <a:r>
              <a:rPr lang="en-US" sz="2400" smtClean="0"/>
              <a:t>The Temptation to win a buck (or 2) has amazing appeal </a:t>
            </a:r>
          </a:p>
          <a:p>
            <a:pPr marL="609600" indent="-609600" algn="l" eaLnBrk="1" hangingPunct="1">
              <a:lnSpc>
                <a:spcPct val="80000"/>
              </a:lnSpc>
            </a:pPr>
            <a:endParaRPr lang="en-US" sz="800" smtClean="0"/>
          </a:p>
          <a:p>
            <a:pPr marL="609600" indent="-609600" algn="l" eaLnBrk="1" hangingPunct="1">
              <a:lnSpc>
                <a:spcPct val="80000"/>
              </a:lnSpc>
              <a:buFontTx/>
              <a:buChar char="•"/>
            </a:pPr>
            <a:r>
              <a:rPr lang="en-US" sz="2400" smtClean="0"/>
              <a:t>"It is better to keep your mouth shut and be thought a fool than to open it and remove all doubt." - Abraham Lincoln </a:t>
            </a:r>
          </a:p>
          <a:p>
            <a:pPr marL="609600" indent="-609600" algn="l" eaLnBrk="1" hangingPunct="1">
              <a:lnSpc>
                <a:spcPct val="80000"/>
              </a:lnSpc>
            </a:pPr>
            <a:endParaRPr lang="en-US" sz="800" smtClean="0"/>
          </a:p>
          <a:p>
            <a:pPr marL="609600" indent="-609600" algn="l" eaLnBrk="1" hangingPunct="1">
              <a:lnSpc>
                <a:spcPct val="80000"/>
              </a:lnSpc>
              <a:buFontTx/>
              <a:buChar char="•"/>
            </a:pPr>
            <a:r>
              <a:rPr lang="en-US" sz="2400" smtClean="0"/>
              <a:t>Set limits for Yourself before beginning - even if you don't strictly conform to them, you'll still be better off.</a:t>
            </a:r>
          </a:p>
          <a:p>
            <a:pPr marL="609600" indent="-609600" algn="l" eaLnBrk="1" hangingPunct="1">
              <a:lnSpc>
                <a:spcPct val="80000"/>
              </a:lnSpc>
            </a:pPr>
            <a:endParaRPr lang="en-US" sz="800" smtClean="0"/>
          </a:p>
          <a:p>
            <a:pPr marL="609600" indent="-609600" algn="l" eaLnBrk="1" hangingPunct="1">
              <a:lnSpc>
                <a:spcPct val="80000"/>
              </a:lnSpc>
              <a:buFontTx/>
              <a:buChar char="•"/>
            </a:pPr>
            <a:r>
              <a:rPr lang="en-US" sz="2400" smtClean="0"/>
              <a:t>Ignore </a:t>
            </a:r>
            <a:r>
              <a:rPr lang="en-US" sz="2400" b="1" u="sng" smtClean="0"/>
              <a:t>Sunk Costs</a:t>
            </a:r>
            <a:r>
              <a:rPr lang="en-US" sz="2400" smtClean="0"/>
              <a:t>: Once we've invested (time, effort, or money) we value the investment and have a very hard time abandoning it.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99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93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9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993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9939">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9939">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9939">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9939">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subTitle" idx="1"/>
          </p:nvPr>
        </p:nvSpPr>
        <p:spPr>
          <a:xfrm>
            <a:off x="533400" y="304800"/>
            <a:ext cx="8077200" cy="6172200"/>
          </a:xfrm>
        </p:spPr>
        <p:txBody>
          <a:bodyPr/>
          <a:lstStyle/>
          <a:p>
            <a:pPr marL="609600" indent="-609600" algn="l" eaLnBrk="1" hangingPunct="1"/>
            <a:r>
              <a:rPr lang="en-US" sz="4000" b="1" smtClean="0"/>
              <a:t>But the rub comes in here:</a:t>
            </a:r>
          </a:p>
          <a:p>
            <a:pPr marL="609600" indent="-609600" algn="l" eaLnBrk="1" hangingPunct="1"/>
            <a:endParaRPr lang="en-US" sz="1800" b="1" smtClean="0"/>
          </a:p>
          <a:p>
            <a:pPr marL="609600" indent="-609600" algn="l" eaLnBrk="1" hangingPunct="1">
              <a:buFontTx/>
              <a:buChar char="•"/>
            </a:pPr>
            <a:r>
              <a:rPr lang="en-US" sz="2800" smtClean="0"/>
              <a:t>If A acquires C, B would lose around $½b </a:t>
            </a:r>
          </a:p>
          <a:p>
            <a:pPr marL="609600" indent="-609600" algn="l" eaLnBrk="1" hangingPunct="1"/>
            <a:endParaRPr lang="en-US" sz="2800" smtClean="0"/>
          </a:p>
          <a:p>
            <a:pPr marL="609600" indent="-609600" algn="l" eaLnBrk="1" hangingPunct="1">
              <a:buFontTx/>
              <a:buChar char="•"/>
            </a:pPr>
            <a:r>
              <a:rPr lang="en-US" sz="2800" smtClean="0"/>
              <a:t>Similarly, If B acquires C, A would lose around $½b </a:t>
            </a:r>
          </a:p>
          <a:p>
            <a:pPr marL="609600" indent="-609600" algn="l" eaLnBrk="1" hangingPunct="1">
              <a:buFontTx/>
              <a:buChar char="•"/>
            </a:pPr>
            <a:endParaRPr lang="en-US" sz="2800" smtClean="0"/>
          </a:p>
          <a:p>
            <a:pPr marL="609600" indent="-609600" algn="l" eaLnBrk="1" hangingPunct="1">
              <a:buFontTx/>
              <a:buChar char="•"/>
            </a:pPr>
            <a:r>
              <a:rPr lang="en-US" sz="2800" smtClean="0"/>
              <a:t>A and B cannot speak with each other</a:t>
            </a:r>
          </a:p>
          <a:p>
            <a:pPr marL="609600" indent="-609600" algn="l" eaLnBrk="1" hangingPunct="1">
              <a:buFontTx/>
              <a:buChar char="•"/>
            </a:pPr>
            <a:endParaRPr lang="en-US" sz="2800" smtClean="0"/>
          </a:p>
          <a:p>
            <a:pPr marL="609600" indent="-609600" algn="l" eaLnBrk="1" hangingPunct="1">
              <a:buFontTx/>
              <a:buChar char="•"/>
            </a:pPr>
            <a:r>
              <a:rPr lang="en-US" sz="2800" smtClean="0"/>
              <a:t>You are company A </a:t>
            </a:r>
          </a:p>
          <a:p>
            <a:pPr marL="609600" indent="-609600" algn="l" eaLnBrk="1" hangingPunct="1"/>
            <a:r>
              <a:rPr lang="en-US" sz="2800" smtClean="0"/>
              <a:t>	What is your next move?  What would you do?</a:t>
            </a:r>
          </a:p>
          <a:p>
            <a:pPr marL="609600" indent="-609600" algn="l" eaLnBrk="1" hangingPunct="1"/>
            <a:endParaRPr lang="en-US" sz="2800" smtClean="0"/>
          </a:p>
          <a:p>
            <a:pPr marL="609600" indent="-609600" algn="l" eaLnBrk="1" hangingPunct="1"/>
            <a:endParaRPr lang="en-US" sz="280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0722">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30722">
                                            <p:txEl>
                                              <p:pRg st="2" end="2"/>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30722">
                                            <p:txEl>
                                              <p:pRg st="4" end="4"/>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0"/>
                                  </p:stCondLst>
                                  <p:childTnLst>
                                    <p:set>
                                      <p:cBhvr>
                                        <p:cTn id="15" dur="1" fill="hold">
                                          <p:stCondLst>
                                            <p:cond delay="0"/>
                                          </p:stCondLst>
                                        </p:cTn>
                                        <p:tgtEl>
                                          <p:spTgt spid="30722">
                                            <p:txEl>
                                              <p:pRg st="6" end="6"/>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nodeType="afterEffect">
                                  <p:stCondLst>
                                    <p:cond delay="0"/>
                                  </p:stCondLst>
                                  <p:childTnLst>
                                    <p:set>
                                      <p:cBhvr>
                                        <p:cTn id="18" dur="1" fill="hold">
                                          <p:stCondLst>
                                            <p:cond delay="0"/>
                                          </p:stCondLst>
                                        </p:cTn>
                                        <p:tgtEl>
                                          <p:spTgt spid="30722">
                                            <p:txEl>
                                              <p:pRg st="8" end="8"/>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nodeType="afterEffect">
                                  <p:stCondLst>
                                    <p:cond delay="0"/>
                                  </p:stCondLst>
                                  <p:childTnLst>
                                    <p:set>
                                      <p:cBhvr>
                                        <p:cTn id="21" dur="1" fill="hold">
                                          <p:stCondLst>
                                            <p:cond delay="0"/>
                                          </p:stCondLst>
                                        </p:cTn>
                                        <p:tgtEl>
                                          <p:spTgt spid="3072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subTitle" idx="1"/>
          </p:nvPr>
        </p:nvSpPr>
        <p:spPr>
          <a:xfrm>
            <a:off x="533400" y="304800"/>
            <a:ext cx="8077200" cy="6172200"/>
          </a:xfrm>
        </p:spPr>
        <p:txBody>
          <a:bodyPr/>
          <a:lstStyle/>
          <a:p>
            <a:pPr marL="609600" indent="-609600" algn="l" eaLnBrk="1" hangingPunct="1"/>
            <a:r>
              <a:rPr lang="en-US" smtClean="0"/>
              <a:t/>
            </a:r>
            <a:br>
              <a:rPr lang="en-US" smtClean="0"/>
            </a:br>
            <a:endParaRPr lang="en-US" smtClean="0"/>
          </a:p>
          <a:p>
            <a:pPr marL="609600" indent="-609600" eaLnBrk="1" hangingPunct="1"/>
            <a:r>
              <a:rPr lang="en-US" sz="5400" smtClean="0"/>
              <a:t>What do you want </a:t>
            </a:r>
          </a:p>
          <a:p>
            <a:pPr marL="609600" indent="-609600" eaLnBrk="1" hangingPunct="1"/>
            <a:r>
              <a:rPr lang="en-US" sz="5400" smtClean="0"/>
              <a:t>B to do?</a:t>
            </a:r>
            <a:r>
              <a:rPr lang="en-US" smtClean="0"/>
              <a:t> </a:t>
            </a:r>
          </a:p>
          <a:p>
            <a:pPr marL="609600" indent="-609600" algn="l" eaLnBrk="1" hangingPunct="1"/>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64514">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64514">
                                            <p:txEl>
                                              <p:pRg st="1" end="1"/>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645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subTitle" idx="1"/>
          </p:nvPr>
        </p:nvSpPr>
        <p:spPr>
          <a:xfrm>
            <a:off x="381000" y="228600"/>
            <a:ext cx="8458200" cy="6324600"/>
          </a:xfrm>
        </p:spPr>
        <p:txBody>
          <a:bodyPr/>
          <a:lstStyle/>
          <a:p>
            <a:pPr marL="609600" indent="-609600" eaLnBrk="1" hangingPunct="1">
              <a:lnSpc>
                <a:spcPct val="90000"/>
              </a:lnSpc>
            </a:pPr>
            <a:endParaRPr lang="en-US" sz="8800" smtClean="0"/>
          </a:p>
          <a:p>
            <a:pPr marL="609600" indent="-609600" eaLnBrk="1" hangingPunct="1">
              <a:lnSpc>
                <a:spcPct val="90000"/>
              </a:lnSpc>
            </a:pPr>
            <a:r>
              <a:rPr lang="en-US" sz="8800" smtClean="0"/>
              <a:t>Not Bid</a:t>
            </a:r>
          </a:p>
          <a:p>
            <a:pPr marL="609600" indent="-609600" algn="l" eaLnBrk="1" hangingPunct="1">
              <a:lnSpc>
                <a:spcPct val="90000"/>
              </a:lnSpc>
            </a:pPr>
            <a:endParaRPr lang="en-US" sz="880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4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subTitle" idx="1"/>
          </p:nvPr>
        </p:nvSpPr>
        <p:spPr>
          <a:xfrm>
            <a:off x="381000" y="228600"/>
            <a:ext cx="8458200" cy="6324600"/>
          </a:xfrm>
        </p:spPr>
        <p:txBody>
          <a:bodyPr/>
          <a:lstStyle/>
          <a:p>
            <a:pPr marL="609600" indent="-609600" algn="l" eaLnBrk="1" hangingPunct="1">
              <a:lnSpc>
                <a:spcPct val="90000"/>
              </a:lnSpc>
            </a:pPr>
            <a:r>
              <a:rPr lang="en-US" sz="2400" smtClean="0"/>
              <a:t>This is just like the auction we just ran.</a:t>
            </a:r>
          </a:p>
          <a:p>
            <a:pPr marL="609600" indent="-609600" algn="l" eaLnBrk="1" hangingPunct="1">
              <a:lnSpc>
                <a:spcPct val="90000"/>
              </a:lnSpc>
            </a:pPr>
            <a:endParaRPr lang="en-US" sz="2400" smtClean="0"/>
          </a:p>
          <a:p>
            <a:pPr marL="609600" indent="-609600" algn="l" eaLnBrk="1" hangingPunct="1">
              <a:lnSpc>
                <a:spcPct val="90000"/>
              </a:lnSpc>
            </a:pPr>
            <a:r>
              <a:rPr lang="en-US" sz="2400" smtClean="0"/>
              <a:t>I have sold a $20 in this kind of auction for less than $20:</a:t>
            </a:r>
          </a:p>
          <a:p>
            <a:pPr marL="609600" indent="-609600" algn="l" eaLnBrk="1" hangingPunct="1">
              <a:lnSpc>
                <a:spcPct val="90000"/>
              </a:lnSpc>
            </a:pPr>
            <a:r>
              <a:rPr lang="en-US" sz="2400" smtClean="0"/>
              <a:t>one first auction – for $15</a:t>
            </a:r>
          </a:p>
          <a:p>
            <a:pPr marL="609600" indent="-609600" algn="l" eaLnBrk="1" hangingPunct="1">
              <a:lnSpc>
                <a:spcPct val="90000"/>
              </a:lnSpc>
            </a:pPr>
            <a:r>
              <a:rPr lang="en-US" sz="2400" smtClean="0"/>
              <a:t>a rare few 2nd, 3rd, or 4th auctions </a:t>
            </a:r>
          </a:p>
          <a:p>
            <a:pPr marL="609600" indent="-609600" algn="l" eaLnBrk="1" hangingPunct="1">
              <a:lnSpc>
                <a:spcPct val="90000"/>
              </a:lnSpc>
            </a:pPr>
            <a:endParaRPr lang="en-US" sz="2400" smtClean="0"/>
          </a:p>
          <a:p>
            <a:pPr marL="609600" indent="-609600" algn="l" eaLnBrk="1" hangingPunct="1">
              <a:lnSpc>
                <a:spcPct val="90000"/>
              </a:lnSpc>
            </a:pPr>
            <a:r>
              <a:rPr lang="en-US" sz="2400" smtClean="0"/>
              <a:t>The question is Why?</a:t>
            </a:r>
          </a:p>
          <a:p>
            <a:pPr marL="609600" indent="-609600" algn="l" eaLnBrk="1" hangingPunct="1">
              <a:lnSpc>
                <a:spcPct val="90000"/>
              </a:lnSpc>
            </a:pPr>
            <a:endParaRPr lang="en-US" sz="2400" smtClean="0"/>
          </a:p>
          <a:p>
            <a:pPr marL="609600" indent="-609600" algn="l" eaLnBrk="1" hangingPunct="1">
              <a:lnSpc>
                <a:spcPct val="90000"/>
              </a:lnSpc>
            </a:pPr>
            <a:r>
              <a:rPr lang="en-US" sz="2400" smtClean="0"/>
              <a:t>Many responses:  “it’s a good deal”</a:t>
            </a:r>
          </a:p>
          <a:p>
            <a:pPr marL="609600" indent="-609600" algn="l" eaLnBrk="1" hangingPunct="1">
              <a:lnSpc>
                <a:spcPct val="90000"/>
              </a:lnSpc>
            </a:pPr>
            <a:endParaRPr lang="en-US" sz="2400" smtClean="0"/>
          </a:p>
          <a:p>
            <a:pPr marL="609600" indent="-609600" algn="l" eaLnBrk="1" hangingPunct="1">
              <a:lnSpc>
                <a:spcPct val="90000"/>
              </a:lnSpc>
            </a:pPr>
            <a:r>
              <a:rPr lang="en-US" sz="2400" smtClean="0"/>
              <a:t>That is, bidding $4 for a $20 bill is a good deal</a:t>
            </a:r>
          </a:p>
          <a:p>
            <a:pPr marL="609600" indent="-609600" algn="l" eaLnBrk="1" hangingPunct="1">
              <a:lnSpc>
                <a:spcPct val="90000"/>
              </a:lnSpc>
            </a:pPr>
            <a:endParaRPr lang="en-US" sz="2400" smtClean="0"/>
          </a:p>
          <a:p>
            <a:pPr marL="609600" indent="-609600" algn="l" eaLnBrk="1" hangingPunct="1">
              <a:lnSpc>
                <a:spcPct val="90000"/>
              </a:lnSpc>
            </a:pPr>
            <a:r>
              <a:rPr lang="en-US" sz="2400" smtClean="0"/>
              <a:t>But if you bid $4, what is the $3 bidder likely to do if no one else enters the bidding??</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562">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66562">
                                            <p:txEl>
                                              <p:pRg st="2" end="2"/>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66562">
                                            <p:txEl>
                                              <p:pRg st="3" end="3"/>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0"/>
                                  </p:stCondLst>
                                  <p:childTnLst>
                                    <p:set>
                                      <p:cBhvr>
                                        <p:cTn id="15" dur="1" fill="hold">
                                          <p:stCondLst>
                                            <p:cond delay="0"/>
                                          </p:stCondLst>
                                        </p:cTn>
                                        <p:tgtEl>
                                          <p:spTgt spid="66562">
                                            <p:txEl>
                                              <p:pRg st="4" end="4"/>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nodeType="afterEffect">
                                  <p:stCondLst>
                                    <p:cond delay="0"/>
                                  </p:stCondLst>
                                  <p:childTnLst>
                                    <p:set>
                                      <p:cBhvr>
                                        <p:cTn id="18" dur="1" fill="hold">
                                          <p:stCondLst>
                                            <p:cond delay="0"/>
                                          </p:stCondLst>
                                        </p:cTn>
                                        <p:tgtEl>
                                          <p:spTgt spid="6656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6562">
                                            <p:txEl>
                                              <p:pRg st="8" end="8"/>
                                            </p:txEl>
                                          </p:spTgt>
                                        </p:tgtEl>
                                        <p:attrNameLst>
                                          <p:attrName>style.visibility</p:attrName>
                                        </p:attrNameLst>
                                      </p:cBhvr>
                                      <p:to>
                                        <p:strVal val="visible"/>
                                      </p:to>
                                    </p:set>
                                  </p:childTnLst>
                                </p:cTn>
                              </p:par>
                            </p:childTnLst>
                          </p:cTn>
                        </p:par>
                        <p:par>
                          <p:cTn id="23" fill="hold">
                            <p:stCondLst>
                              <p:cond delay="0"/>
                            </p:stCondLst>
                            <p:childTnLst>
                              <p:par>
                                <p:cTn id="24" presetID="1" presetClass="entr" presetSubtype="0" fill="hold" nodeType="afterEffect">
                                  <p:stCondLst>
                                    <p:cond delay="0"/>
                                  </p:stCondLst>
                                  <p:childTnLst>
                                    <p:set>
                                      <p:cBhvr>
                                        <p:cTn id="25" dur="1" fill="hold">
                                          <p:stCondLst>
                                            <p:cond delay="0"/>
                                          </p:stCondLst>
                                        </p:cTn>
                                        <p:tgtEl>
                                          <p:spTgt spid="66562">
                                            <p:txEl>
                                              <p:pRg st="10" end="10"/>
                                            </p:txEl>
                                          </p:spTgt>
                                        </p:tgtEl>
                                        <p:attrNameLst>
                                          <p:attrName>style.visibility</p:attrName>
                                        </p:attrNameLst>
                                      </p:cBhvr>
                                      <p:to>
                                        <p:strVal val="visible"/>
                                      </p:to>
                                    </p:set>
                                  </p:childTnLst>
                                </p:cTn>
                              </p:par>
                            </p:childTnLst>
                          </p:cTn>
                        </p:par>
                        <p:par>
                          <p:cTn id="26" fill="hold">
                            <p:stCondLst>
                              <p:cond delay="0"/>
                            </p:stCondLst>
                            <p:childTnLst>
                              <p:par>
                                <p:cTn id="27" presetID="1" presetClass="entr" presetSubtype="0" fill="hold" nodeType="afterEffect">
                                  <p:stCondLst>
                                    <p:cond delay="0"/>
                                  </p:stCondLst>
                                  <p:childTnLst>
                                    <p:set>
                                      <p:cBhvr>
                                        <p:cTn id="28" dur="1" fill="hold">
                                          <p:stCondLst>
                                            <p:cond delay="0"/>
                                          </p:stCondLst>
                                        </p:cTn>
                                        <p:tgtEl>
                                          <p:spTgt spid="6656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subTitle" idx="1"/>
          </p:nvPr>
        </p:nvSpPr>
        <p:spPr>
          <a:xfrm>
            <a:off x="381000" y="0"/>
            <a:ext cx="8458200" cy="6400800"/>
          </a:xfrm>
        </p:spPr>
        <p:txBody>
          <a:bodyPr/>
          <a:lstStyle/>
          <a:p>
            <a:pPr marL="609600" indent="-609600" algn="l" eaLnBrk="1" hangingPunct="1">
              <a:lnSpc>
                <a:spcPct val="80000"/>
              </a:lnSpc>
              <a:buFontTx/>
              <a:buChar char="•"/>
            </a:pPr>
            <a:r>
              <a:rPr lang="en-US" sz="2400" i="1" u="sng" smtClean="0"/>
              <a:t>Answer #1 to the Why? Question:</a:t>
            </a:r>
          </a:p>
          <a:p>
            <a:pPr marL="609600" indent="-609600" algn="l" eaLnBrk="1" hangingPunct="1">
              <a:lnSpc>
                <a:spcPct val="80000"/>
              </a:lnSpc>
            </a:pPr>
            <a:r>
              <a:rPr lang="en-US" sz="2400" smtClean="0"/>
              <a:t>	People don’t think enough about other, relevant people’s likely decisions.</a:t>
            </a:r>
          </a:p>
          <a:p>
            <a:pPr marL="609600" indent="-609600" algn="l" eaLnBrk="1" hangingPunct="1">
              <a:lnSpc>
                <a:spcPct val="80000"/>
              </a:lnSpc>
              <a:buFontTx/>
              <a:buChar char="•"/>
            </a:pPr>
            <a:endParaRPr lang="en-US" sz="2400" smtClean="0"/>
          </a:p>
          <a:p>
            <a:pPr marL="609600" indent="-609600" algn="l" eaLnBrk="1" hangingPunct="1">
              <a:lnSpc>
                <a:spcPct val="80000"/>
              </a:lnSpc>
              <a:buFontTx/>
              <a:buChar char="•"/>
            </a:pPr>
            <a:r>
              <a:rPr lang="en-US" sz="2400" i="1" u="sng" smtClean="0"/>
              <a:t>Another factor, Answer #2</a:t>
            </a:r>
          </a:p>
          <a:p>
            <a:pPr marL="609600" indent="-609600" algn="l" eaLnBrk="1" hangingPunct="1">
              <a:lnSpc>
                <a:spcPct val="80000"/>
              </a:lnSpc>
            </a:pPr>
            <a:r>
              <a:rPr lang="en-US" sz="2400" smtClean="0"/>
              <a:t>	We often continue to escalate our commitment</a:t>
            </a:r>
          </a:p>
          <a:p>
            <a:pPr marL="609600" indent="-609600" algn="l" eaLnBrk="1" hangingPunct="1">
              <a:lnSpc>
                <a:spcPct val="80000"/>
              </a:lnSpc>
            </a:pPr>
            <a:r>
              <a:rPr lang="en-US" sz="2400" smtClean="0"/>
              <a:t>	Especially after we have made a public act (like bidding in this auction)</a:t>
            </a:r>
          </a:p>
          <a:p>
            <a:pPr marL="609600" indent="-609600" algn="l" eaLnBrk="1" hangingPunct="1">
              <a:lnSpc>
                <a:spcPct val="80000"/>
              </a:lnSpc>
            </a:pPr>
            <a:endParaRPr lang="en-US" sz="2400" smtClean="0"/>
          </a:p>
          <a:p>
            <a:pPr marL="609600" indent="-609600" algn="l" eaLnBrk="1" hangingPunct="1">
              <a:lnSpc>
                <a:spcPct val="80000"/>
              </a:lnSpc>
              <a:buFontTx/>
              <a:buChar char="•"/>
            </a:pPr>
            <a:r>
              <a:rPr lang="en-US" sz="2400" i="1" u="sng" smtClean="0"/>
              <a:t>Example:</a:t>
            </a:r>
            <a:r>
              <a:rPr lang="en-US" sz="2400" u="sng" smtClean="0"/>
              <a:t> </a:t>
            </a:r>
          </a:p>
          <a:p>
            <a:pPr marL="609600" indent="-609600" algn="l" eaLnBrk="1" hangingPunct="1">
              <a:lnSpc>
                <a:spcPct val="80000"/>
              </a:lnSpc>
            </a:pPr>
            <a:r>
              <a:rPr lang="en-US" sz="2400" smtClean="0"/>
              <a:t>	Many Banks don’t let loan officers review loans:</a:t>
            </a:r>
          </a:p>
          <a:p>
            <a:pPr marL="609600" indent="-609600" algn="l" eaLnBrk="1" hangingPunct="1">
              <a:lnSpc>
                <a:spcPct val="80000"/>
              </a:lnSpc>
            </a:pPr>
            <a:r>
              <a:rPr lang="en-US" sz="2400" smtClean="0"/>
              <a:t>	They might be tempted to succumb to requests for more $$ to stave off bankruptcy</a:t>
            </a:r>
          </a:p>
          <a:p>
            <a:pPr marL="609600" indent="-609600" algn="l" eaLnBrk="1" hangingPunct="1">
              <a:lnSpc>
                <a:spcPct val="80000"/>
              </a:lnSpc>
              <a:buFontTx/>
              <a:buChar char="•"/>
            </a:pPr>
            <a:endParaRPr lang="en-US" sz="2400" smtClean="0"/>
          </a:p>
          <a:p>
            <a:pPr marL="609600" indent="-609600" algn="l" eaLnBrk="1" hangingPunct="1">
              <a:lnSpc>
                <a:spcPct val="80000"/>
              </a:lnSpc>
              <a:buFontTx/>
              <a:buChar char="•"/>
            </a:pPr>
            <a:r>
              <a:rPr lang="en-US" sz="2400" i="1" u="sng" smtClean="0"/>
              <a:t>Factor #3</a:t>
            </a:r>
          </a:p>
          <a:p>
            <a:pPr marL="609600" indent="-609600" algn="l" eaLnBrk="1" hangingPunct="1">
              <a:lnSpc>
                <a:spcPct val="80000"/>
              </a:lnSpc>
            </a:pPr>
            <a:r>
              <a:rPr lang="en-US" sz="2400" smtClean="0"/>
              <a:t>	In the $20 auction, when two people are isolated and get to the $30+ range: they want to </a:t>
            </a:r>
            <a:r>
              <a:rPr lang="en-US" sz="2400" b="1" u="sng" smtClean="0"/>
              <a:t>win</a:t>
            </a:r>
            <a:r>
              <a:rPr lang="en-US" sz="2400" smtClean="0"/>
              <a:t>. And the costs become less important</a:t>
            </a:r>
          </a:p>
          <a:p>
            <a:pPr marL="609600" indent="-609600" algn="l" eaLnBrk="1" hangingPunct="1">
              <a:lnSpc>
                <a:spcPct val="80000"/>
              </a:lnSpc>
            </a:pPr>
            <a:endParaRPr lang="en-US" sz="2400" smtClean="0"/>
          </a:p>
          <a:p>
            <a:pPr marL="609600" indent="-609600" algn="l" eaLnBrk="1" hangingPunct="1">
              <a:lnSpc>
                <a:spcPct val="80000"/>
              </a:lnSpc>
            </a:pPr>
            <a:r>
              <a:rPr lang="en-US" sz="1800" smtClean="0"/>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3794">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33794">
                                            <p:txEl>
                                              <p:pRg st="3" end="3"/>
                                            </p:txEl>
                                          </p:spTgt>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33794">
                                            <p:txEl>
                                              <p:pRg st="5" end="5"/>
                                            </p:txEl>
                                          </p:spTgt>
                                        </p:tgtEl>
                                        <p:attrNameLst>
                                          <p:attrName>style.visibility</p:attrName>
                                        </p:attrNameLst>
                                      </p:cBhvr>
                                      <p:to>
                                        <p:strVal val="visible"/>
                                      </p:to>
                                    </p:set>
                                  </p:childTnLst>
                                </p:cTn>
                              </p:par>
                            </p:childTnLst>
                          </p:cTn>
                        </p:par>
                        <p:par>
                          <p:cTn id="12" fill="hold">
                            <p:stCondLst>
                              <p:cond delay="0"/>
                            </p:stCondLst>
                            <p:childTnLst>
                              <p:par>
                                <p:cTn id="13" presetID="1" presetClass="entr" presetSubtype="0" fill="hold" nodeType="afterEffect">
                                  <p:stCondLst>
                                    <p:cond delay="0"/>
                                  </p:stCondLst>
                                  <p:childTnLst>
                                    <p:set>
                                      <p:cBhvr>
                                        <p:cTn id="14" dur="1" fill="hold">
                                          <p:stCondLst>
                                            <p:cond delay="0"/>
                                          </p:stCondLst>
                                        </p:cTn>
                                        <p:tgtEl>
                                          <p:spTgt spid="33794">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3794">
                                            <p:txEl>
                                              <p:pRg st="9" end="9"/>
                                            </p:txEl>
                                          </p:spTgt>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nodeType="afterEffect">
                                  <p:stCondLst>
                                    <p:cond delay="0"/>
                                  </p:stCondLst>
                                  <p:childTnLst>
                                    <p:set>
                                      <p:cBhvr>
                                        <p:cTn id="19" dur="1" fill="hold">
                                          <p:stCondLst>
                                            <p:cond delay="0"/>
                                          </p:stCondLst>
                                        </p:cTn>
                                        <p:tgtEl>
                                          <p:spTgt spid="3379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subTitle" idx="1"/>
          </p:nvPr>
        </p:nvSpPr>
        <p:spPr>
          <a:xfrm>
            <a:off x="304800" y="304800"/>
            <a:ext cx="8610600" cy="6248400"/>
          </a:xfrm>
        </p:spPr>
        <p:txBody>
          <a:bodyPr/>
          <a:lstStyle/>
          <a:p>
            <a:pPr marL="609600" indent="-609600" algn="l" eaLnBrk="1" hangingPunct="1">
              <a:lnSpc>
                <a:spcPct val="90000"/>
              </a:lnSpc>
            </a:pPr>
            <a:r>
              <a:rPr lang="en-US" sz="3600" b="1" smtClean="0"/>
              <a:t>Let’s return to Companies A, B, and C</a:t>
            </a:r>
          </a:p>
          <a:p>
            <a:pPr marL="609600" indent="-609600" algn="l" eaLnBrk="1" hangingPunct="1">
              <a:lnSpc>
                <a:spcPct val="90000"/>
              </a:lnSpc>
            </a:pPr>
            <a:endParaRPr lang="en-US" sz="1400" b="1" smtClean="0"/>
          </a:p>
          <a:p>
            <a:pPr marL="609600" indent="-609600" algn="l" eaLnBrk="1" hangingPunct="1">
              <a:lnSpc>
                <a:spcPct val="90000"/>
              </a:lnSpc>
              <a:buFontTx/>
              <a:buChar char="•"/>
            </a:pPr>
            <a:r>
              <a:rPr lang="en-US" sz="2400" smtClean="0"/>
              <a:t>A is United Airlines</a:t>
            </a:r>
          </a:p>
          <a:p>
            <a:pPr marL="609600" indent="-609600" algn="l" eaLnBrk="1" hangingPunct="1">
              <a:lnSpc>
                <a:spcPct val="90000"/>
              </a:lnSpc>
              <a:buFontTx/>
              <a:buChar char="•"/>
            </a:pPr>
            <a:r>
              <a:rPr lang="en-US" sz="2400" smtClean="0"/>
              <a:t>B is American Airlines</a:t>
            </a:r>
          </a:p>
          <a:p>
            <a:pPr marL="609600" indent="-609600" algn="l" eaLnBrk="1" hangingPunct="1">
              <a:lnSpc>
                <a:spcPct val="90000"/>
              </a:lnSpc>
              <a:buFontTx/>
              <a:buChar char="•"/>
            </a:pPr>
            <a:r>
              <a:rPr lang="en-US" sz="2400" smtClean="0"/>
              <a:t>C is USAir (known to be acquirable in 1995)</a:t>
            </a:r>
          </a:p>
          <a:p>
            <a:pPr marL="609600" indent="-609600" algn="l" eaLnBrk="1" hangingPunct="1">
              <a:lnSpc>
                <a:spcPct val="90000"/>
              </a:lnSpc>
            </a:pPr>
            <a:endParaRPr lang="en-US" sz="1400" smtClean="0"/>
          </a:p>
          <a:p>
            <a:pPr marL="609600" indent="-609600" algn="l" eaLnBrk="1" hangingPunct="1">
              <a:lnSpc>
                <a:spcPct val="90000"/>
              </a:lnSpc>
              <a:buFontTx/>
              <a:buChar char="•"/>
            </a:pPr>
            <a:r>
              <a:rPr lang="en-US" sz="2400" smtClean="0"/>
              <a:t>If A or B bid, the other would be likely to bid and both would be likely to escalate the bidding for the above three reasons</a:t>
            </a:r>
          </a:p>
          <a:p>
            <a:pPr marL="609600" indent="-609600" algn="l" eaLnBrk="1" hangingPunct="1">
              <a:lnSpc>
                <a:spcPct val="90000"/>
              </a:lnSpc>
            </a:pPr>
            <a:endParaRPr lang="en-US" sz="1800" smtClean="0"/>
          </a:p>
          <a:p>
            <a:pPr marL="609600" indent="-609600" algn="l" eaLnBrk="1" hangingPunct="1">
              <a:lnSpc>
                <a:spcPct val="90000"/>
              </a:lnSpc>
              <a:buFontTx/>
              <a:buChar char="•"/>
            </a:pPr>
            <a:r>
              <a:rPr lang="en-US" sz="2400" smtClean="0"/>
              <a:t>Even if you lose less than your competitor (i.e., you win the auction and your acquisition costs them more than it costs you), this is still a </a:t>
            </a:r>
            <a:r>
              <a:rPr lang="en-US" sz="2400" b="1" u="sng" smtClean="0"/>
              <a:t>losing</a:t>
            </a:r>
            <a:r>
              <a:rPr lang="en-US" sz="2400" smtClean="0"/>
              <a:t> strategy (unless they are likely to go out of business and you will gain more in the long run due to their absence).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4818">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34818">
                                            <p:txEl>
                                              <p:pRg st="2" end="2"/>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34818">
                                            <p:txEl>
                                              <p:pRg st="3" end="3"/>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0"/>
                                  </p:stCondLst>
                                  <p:childTnLst>
                                    <p:set>
                                      <p:cBhvr>
                                        <p:cTn id="15" dur="1" fill="hold">
                                          <p:stCondLst>
                                            <p:cond delay="0"/>
                                          </p:stCondLst>
                                        </p:cTn>
                                        <p:tgtEl>
                                          <p:spTgt spid="34818">
                                            <p:txEl>
                                              <p:pRg st="4" end="4"/>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nodeType="afterEffect">
                                  <p:stCondLst>
                                    <p:cond delay="0"/>
                                  </p:stCondLst>
                                  <p:childTnLst>
                                    <p:set>
                                      <p:cBhvr>
                                        <p:cTn id="18" dur="1" fill="hold">
                                          <p:stCondLst>
                                            <p:cond delay="0"/>
                                          </p:stCondLst>
                                        </p:cTn>
                                        <p:tgtEl>
                                          <p:spTgt spid="34818">
                                            <p:txEl>
                                              <p:pRg st="6" end="6"/>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nodeType="afterEffect">
                                  <p:stCondLst>
                                    <p:cond delay="0"/>
                                  </p:stCondLst>
                                  <p:childTnLst>
                                    <p:set>
                                      <p:cBhvr>
                                        <p:cTn id="21" dur="1" fill="hold">
                                          <p:stCondLst>
                                            <p:cond delay="0"/>
                                          </p:stCondLst>
                                        </p:cTn>
                                        <p:tgtEl>
                                          <p:spTgt spid="3481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subTitle" idx="1"/>
          </p:nvPr>
        </p:nvSpPr>
        <p:spPr>
          <a:xfrm>
            <a:off x="457200" y="304800"/>
            <a:ext cx="7848600" cy="6096000"/>
          </a:xfrm>
        </p:spPr>
        <p:txBody>
          <a:bodyPr/>
          <a:lstStyle/>
          <a:p>
            <a:pPr marL="609600" indent="-609600" algn="l" eaLnBrk="1" hangingPunct="1">
              <a:lnSpc>
                <a:spcPct val="90000"/>
              </a:lnSpc>
            </a:pPr>
            <a:r>
              <a:rPr lang="en-US" b="1" smtClean="0"/>
              <a:t>The actual solution:</a:t>
            </a:r>
          </a:p>
          <a:p>
            <a:pPr marL="609600" indent="-609600" algn="l" eaLnBrk="1" hangingPunct="1">
              <a:lnSpc>
                <a:spcPct val="90000"/>
              </a:lnSpc>
            </a:pPr>
            <a:endParaRPr lang="en-US" sz="1600" b="1" smtClean="0"/>
          </a:p>
          <a:p>
            <a:pPr marL="609600" indent="-609600" algn="l" eaLnBrk="1" hangingPunct="1">
              <a:lnSpc>
                <a:spcPct val="90000"/>
              </a:lnSpc>
              <a:buFontTx/>
              <a:buChar char="•"/>
            </a:pPr>
            <a:r>
              <a:rPr lang="en-US" sz="2400" smtClean="0"/>
              <a:t>Robert Crandall, CEO of American (who has been guilty of fueling competition via fare wars and frequent flier programs) devised a strategy and communicated it via an internal memo to all of his 118,000 employees.</a:t>
            </a:r>
          </a:p>
          <a:p>
            <a:pPr marL="609600" indent="-609600" algn="l" eaLnBrk="1" hangingPunct="1">
              <a:lnSpc>
                <a:spcPct val="90000"/>
              </a:lnSpc>
              <a:buFontTx/>
              <a:buChar char="•"/>
            </a:pPr>
            <a:endParaRPr lang="en-US" sz="2400" smtClean="0"/>
          </a:p>
          <a:p>
            <a:pPr marL="609600" indent="-609600" algn="l" eaLnBrk="1" hangingPunct="1">
              <a:lnSpc>
                <a:spcPct val="90000"/>
              </a:lnSpc>
              <a:buFontTx/>
              <a:buChar char="•"/>
            </a:pPr>
            <a:r>
              <a:rPr lang="en-US" sz="2400" smtClean="0"/>
              <a:t>The strategy?  “We will not be the first to bid on USAir.  If someone else bids, we will bid, too.”</a:t>
            </a:r>
          </a:p>
          <a:p>
            <a:pPr marL="609600" indent="-609600" algn="l" eaLnBrk="1" hangingPunct="1">
              <a:lnSpc>
                <a:spcPct val="90000"/>
              </a:lnSpc>
              <a:buFontTx/>
              <a:buChar char="•"/>
            </a:pPr>
            <a:endParaRPr lang="en-US" sz="2400" smtClean="0"/>
          </a:p>
          <a:p>
            <a:pPr marL="609600" indent="-609600" algn="l" eaLnBrk="1" hangingPunct="1">
              <a:lnSpc>
                <a:spcPct val="90000"/>
              </a:lnSpc>
              <a:buFontTx/>
              <a:buChar char="•"/>
            </a:pPr>
            <a:r>
              <a:rPr lang="en-US" sz="2400" smtClean="0"/>
              <a:t>This example was reiterated by Lee Iacocca when he was CEO at Chrysler. To the press, he promised that he would not reinstitute rebates on new cars unless others did.  Then he was prepared to institute them, too.</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5842">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35842">
                                            <p:txEl>
                                              <p:pRg st="2" end="2"/>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35842">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584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899</TotalTime>
  <Words>1351</Words>
  <Application>Microsoft Office PowerPoint</Application>
  <PresentationFormat>On-screen Show (4:3)</PresentationFormat>
  <Paragraphs>222</Paragraphs>
  <Slides>28</Slides>
  <Notes>28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28</vt:i4>
      </vt:variant>
    </vt:vector>
  </HeadingPairs>
  <TitlesOfParts>
    <vt:vector size="31" baseType="lpstr">
      <vt:lpstr>Arial</vt:lpstr>
      <vt:lpstr>Wingdings</vt:lpstr>
      <vt:lpstr>Default Design</vt:lpstr>
      <vt:lpstr>The Rules for the Dollar Auction</vt:lpstr>
      <vt:lpstr>Slide 2</vt:lpstr>
      <vt:lpstr>Slide 3</vt:lpstr>
      <vt:lpstr>Slide 4</vt:lpstr>
      <vt:lpstr>Slide 5</vt:lpstr>
      <vt:lpstr>Slide 6</vt:lpstr>
      <vt:lpstr>Slide 7</vt:lpstr>
      <vt:lpstr>Slide 8</vt:lpstr>
      <vt:lpstr>Slide 9</vt:lpstr>
      <vt:lpstr>Slide 10</vt:lpstr>
      <vt:lpstr> What Happens  When People Keep Bidding?   When Winning Is Everything   by Deepak Malhotra, Gillian Ku, &amp; J. Keith Murnighan    to appear in  Harvard Business Review,  May 2008      </vt:lpstr>
      <vt:lpstr>Have you ever made a decision  in the heat of competitive battle  only to wonder,  when faced with the consequences, “What was I thinking?”</vt:lpstr>
      <vt:lpstr>Boston Scientific, 2004-6</vt:lpstr>
      <vt:lpstr>A Good Acquisition?  </vt:lpstr>
      <vt:lpstr>Slide 15</vt:lpstr>
      <vt:lpstr>Three Causes of  Competitive Arousal</vt:lpstr>
      <vt:lpstr>Rivalry </vt:lpstr>
      <vt:lpstr>Time Pressure </vt:lpstr>
      <vt:lpstr>The Spotlight  </vt:lpstr>
      <vt:lpstr> The Perfect Storm:  Rivalry, Time Pressure, + a Bright Spotlight   </vt:lpstr>
      <vt:lpstr>A Reverse, B-to-B Auction</vt:lpstr>
      <vt:lpstr>Redstone vs Diller; Viacom vs QVC</vt:lpstr>
      <vt:lpstr>VC competition</vt:lpstr>
      <vt:lpstr>Antidotes</vt:lpstr>
      <vt:lpstr>More Antidotes</vt:lpstr>
      <vt:lpstr>Our own biases</vt:lpstr>
      <vt:lpstr>Slide 27</vt:lpstr>
      <vt:lpstr>Some Lessons from the Dollar Auction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Rules for  The Dollar Auction</dc:title>
  <dc:creator>Glen Andrianov</dc:creator>
  <cp:lastModifiedBy>Douglas Foster</cp:lastModifiedBy>
  <cp:revision>20</cp:revision>
  <dcterms:created xsi:type="dcterms:W3CDTF">2004-11-09T02:57:16Z</dcterms:created>
  <dcterms:modified xsi:type="dcterms:W3CDTF">2010-07-23T20:13:43Z</dcterms:modified>
</cp:coreProperties>
</file>